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82" r:id="rId4"/>
  </p:sldMasterIdLst>
  <p:notesMasterIdLst>
    <p:notesMasterId r:id="rId11"/>
  </p:notesMasterIdLst>
  <p:handoutMasterIdLst>
    <p:handoutMasterId r:id="rId12"/>
  </p:handoutMasterIdLst>
  <p:sldIdLst>
    <p:sldId id="1132" r:id="rId5"/>
    <p:sldId id="905" r:id="rId6"/>
    <p:sldId id="1478" r:id="rId7"/>
    <p:sldId id="1370" r:id="rId8"/>
    <p:sldId id="1479" r:id="rId9"/>
    <p:sldId id="1055" r:id="rId1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68">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ra Galuska" initials="TG" lastIdx="2" clrIdx="0"/>
  <p:cmAuthor id="1" name="Sarah Gage" initials="S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333333"/>
    <a:srgbClr val="336699"/>
    <a:srgbClr val="3366FF"/>
    <a:srgbClr val="FF0066"/>
    <a:srgbClr val="FF9900"/>
    <a:srgbClr val="FFFF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4" autoAdjust="0"/>
    <p:restoredTop sz="82585" autoAdjust="0"/>
  </p:normalViewPr>
  <p:slideViewPr>
    <p:cSldViewPr>
      <p:cViewPr varScale="1">
        <p:scale>
          <a:sx n="67" d="100"/>
          <a:sy n="67" d="100"/>
        </p:scale>
        <p:origin x="582" y="72"/>
      </p:cViewPr>
      <p:guideLst>
        <p:guide orient="horz" pos="2160"/>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p:scale>
          <a:sx n="100" d="100"/>
          <a:sy n="100" d="100"/>
        </p:scale>
        <p:origin x="-816" y="918"/>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1"/>
            <a:ext cx="3037892" cy="464581"/>
          </a:xfrm>
          <a:prstGeom prst="rect">
            <a:avLst/>
          </a:prstGeom>
          <a:noFill/>
          <a:ln w="9525">
            <a:noFill/>
            <a:miter lim="800000"/>
            <a:headEnd/>
            <a:tailEnd/>
          </a:ln>
          <a:effectLst/>
        </p:spPr>
        <p:txBody>
          <a:bodyPr vert="horz" wrap="square" lIns="93158" tIns="46579" rIns="93158" bIns="46579" numCol="1" anchor="t" anchorCtr="0" compatLnSpc="1">
            <a:prstTxWarp prst="textNoShape">
              <a:avLst/>
            </a:prstTxWarp>
          </a:bodyPr>
          <a:lstStyle>
            <a:lvl1pPr defTabSz="930911">
              <a:defRPr sz="1200">
                <a:latin typeface="Times New Roman" pitchFamily="18" charset="0"/>
              </a:defRPr>
            </a:lvl1pPr>
          </a:lstStyle>
          <a:p>
            <a:pPr>
              <a:defRPr/>
            </a:pPr>
            <a:r>
              <a:rPr lang="en-US" dirty="0"/>
              <a:t>SRFB 2008 Application Workshop</a:t>
            </a:r>
          </a:p>
        </p:txBody>
      </p:sp>
      <p:sp>
        <p:nvSpPr>
          <p:cNvPr id="18435" name="Rectangle 3"/>
          <p:cNvSpPr>
            <a:spLocks noGrp="1" noChangeArrowheads="1"/>
          </p:cNvSpPr>
          <p:nvPr>
            <p:ph type="dt" sz="quarter" idx="1"/>
          </p:nvPr>
        </p:nvSpPr>
        <p:spPr bwMode="auto">
          <a:xfrm>
            <a:off x="3972509" y="1"/>
            <a:ext cx="3037892" cy="464581"/>
          </a:xfrm>
          <a:prstGeom prst="rect">
            <a:avLst/>
          </a:prstGeom>
          <a:noFill/>
          <a:ln w="9525">
            <a:noFill/>
            <a:miter lim="800000"/>
            <a:headEnd/>
            <a:tailEnd/>
          </a:ln>
          <a:effectLst/>
        </p:spPr>
        <p:txBody>
          <a:bodyPr vert="horz" wrap="square" lIns="93158" tIns="46579" rIns="93158" bIns="46579" numCol="1" anchor="t" anchorCtr="0" compatLnSpc="1">
            <a:prstTxWarp prst="textNoShape">
              <a:avLst/>
            </a:prstTxWarp>
          </a:bodyPr>
          <a:lstStyle>
            <a:lvl1pPr algn="r" defTabSz="930911">
              <a:defRPr sz="1200">
                <a:latin typeface="Times New Roman" pitchFamily="18" charset="0"/>
              </a:defRPr>
            </a:lvl1pPr>
          </a:lstStyle>
          <a:p>
            <a:pPr>
              <a:defRPr/>
            </a:pPr>
            <a:endParaRPr lang="en-US" dirty="0"/>
          </a:p>
        </p:txBody>
      </p:sp>
      <p:sp>
        <p:nvSpPr>
          <p:cNvPr id="18436" name="Rectangle 4"/>
          <p:cNvSpPr>
            <a:spLocks noGrp="1" noChangeArrowheads="1"/>
          </p:cNvSpPr>
          <p:nvPr>
            <p:ph type="ftr" sz="quarter" idx="2"/>
          </p:nvPr>
        </p:nvSpPr>
        <p:spPr bwMode="auto">
          <a:xfrm>
            <a:off x="0" y="8831821"/>
            <a:ext cx="3037892" cy="464581"/>
          </a:xfrm>
          <a:prstGeom prst="rect">
            <a:avLst/>
          </a:prstGeom>
          <a:noFill/>
          <a:ln w="9525">
            <a:noFill/>
            <a:miter lim="800000"/>
            <a:headEnd/>
            <a:tailEnd/>
          </a:ln>
          <a:effectLst/>
        </p:spPr>
        <p:txBody>
          <a:bodyPr vert="horz" wrap="square" lIns="93158" tIns="46579" rIns="93158" bIns="46579" numCol="1" anchor="b" anchorCtr="0" compatLnSpc="1">
            <a:prstTxWarp prst="textNoShape">
              <a:avLst/>
            </a:prstTxWarp>
          </a:bodyPr>
          <a:lstStyle>
            <a:lvl1pPr defTabSz="930911">
              <a:defRPr sz="1200">
                <a:latin typeface="Times New Roman" pitchFamily="18" charset="0"/>
              </a:defRPr>
            </a:lvl1pPr>
          </a:lstStyle>
          <a:p>
            <a:pPr>
              <a:defRPr/>
            </a:pPr>
            <a:endParaRPr lang="en-US" dirty="0"/>
          </a:p>
        </p:txBody>
      </p:sp>
      <p:sp>
        <p:nvSpPr>
          <p:cNvPr id="18437" name="Rectangle 5"/>
          <p:cNvSpPr>
            <a:spLocks noGrp="1" noChangeArrowheads="1"/>
          </p:cNvSpPr>
          <p:nvPr>
            <p:ph type="sldNum" sz="quarter" idx="3"/>
          </p:nvPr>
        </p:nvSpPr>
        <p:spPr bwMode="auto">
          <a:xfrm>
            <a:off x="3972509" y="8831821"/>
            <a:ext cx="3037892" cy="464581"/>
          </a:xfrm>
          <a:prstGeom prst="rect">
            <a:avLst/>
          </a:prstGeom>
          <a:noFill/>
          <a:ln w="9525">
            <a:noFill/>
            <a:miter lim="800000"/>
            <a:headEnd/>
            <a:tailEnd/>
          </a:ln>
          <a:effectLst/>
        </p:spPr>
        <p:txBody>
          <a:bodyPr vert="horz" wrap="square" lIns="93158" tIns="46579" rIns="93158" bIns="46579" numCol="1" anchor="b" anchorCtr="0" compatLnSpc="1">
            <a:prstTxWarp prst="textNoShape">
              <a:avLst/>
            </a:prstTxWarp>
          </a:bodyPr>
          <a:lstStyle>
            <a:lvl1pPr algn="r" defTabSz="930911">
              <a:defRPr sz="1200">
                <a:latin typeface="Times New Roman" pitchFamily="18" charset="0"/>
              </a:defRPr>
            </a:lvl1pPr>
          </a:lstStyle>
          <a:p>
            <a:pPr>
              <a:defRPr/>
            </a:pPr>
            <a:fld id="{587C198B-CFBA-4966-ADA5-A7DB7DEAE04F}" type="slidenum">
              <a:rPr lang="en-US"/>
              <a:pPr>
                <a:defRPr/>
              </a:pPr>
              <a:t>‹#›</a:t>
            </a:fld>
            <a:endParaRPr lang="en-US" dirty="0"/>
          </a:p>
        </p:txBody>
      </p:sp>
    </p:spTree>
    <p:extLst>
      <p:ext uri="{BB962C8B-B14F-4D97-AF65-F5344CB8AC3E}">
        <p14:creationId xmlns:p14="http://schemas.microsoft.com/office/powerpoint/2010/main" val="1591122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674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a:prstGeom prst="rect">
            <a:avLst/>
          </a:prstGeom>
          <a:noFill/>
          <a:ln w="12700">
            <a:solidFill>
              <a:prstClr val="black"/>
            </a:solidFill>
          </a:ln>
        </p:spPr>
      </p:sp>
      <p:sp>
        <p:nvSpPr>
          <p:cNvPr id="3" name="Notes Placeholder 2"/>
          <p:cNvSpPr>
            <a:spLocks noGrp="1"/>
          </p:cNvSpPr>
          <p:nvPr>
            <p:ph type="body" idx="1"/>
          </p:nvPr>
        </p:nvSpPr>
        <p:spPr>
          <a:xfrm>
            <a:off x="700723" y="4415077"/>
            <a:ext cx="5608954" cy="4183539"/>
          </a:xfrm>
          <a:prstGeom prst="rect">
            <a:avLst/>
          </a:prstGeom>
        </p:spPr>
        <p:txBody>
          <a:bodyPr lIns="91330" tIns="45665" rIns="91330" bIns="45665"/>
          <a:lstStyle/>
          <a:p>
            <a:r>
              <a:rPr lang="en-US" b="0" dirty="0" smtClean="0"/>
              <a:t>Welcome to the Successful Applicant Workshop presentation. </a:t>
            </a:r>
            <a:r>
              <a:rPr lang="en-US" b="0" baseline="0" dirty="0" smtClean="0"/>
              <a:t>Thank you for taking the time to learn about RCO’s Salmon Recovery grant program and the requirements and</a:t>
            </a:r>
            <a:r>
              <a:rPr lang="en-US" b="0" dirty="0" smtClean="0"/>
              <a:t> deliverables </a:t>
            </a:r>
            <a:r>
              <a:rPr lang="en-US" dirty="0" smtClean="0"/>
              <a:t>to manage a successful Salmon Recovery Funding Board project. This workshop</a:t>
            </a:r>
            <a:r>
              <a:rPr lang="en-US" baseline="0" dirty="0" smtClean="0"/>
              <a:t> provides training on basic grant administration for sponsors awarded Salmon Recovery grants. </a:t>
            </a:r>
            <a:endParaRPr lang="en-US" dirty="0" smtClean="0"/>
          </a:p>
          <a:p>
            <a:endParaRPr lang="en-US" b="0" baseline="0" dirty="0" smtClean="0"/>
          </a:p>
          <a:p>
            <a:r>
              <a:rPr lang="en-US" b="0" baseline="0" dirty="0" smtClean="0"/>
              <a:t>This presentation has been provided online for your convenience.  </a:t>
            </a:r>
          </a:p>
          <a:p>
            <a:endParaRPr lang="en-US" b="0" baseline="0" dirty="0" smtClean="0"/>
          </a:p>
          <a:p>
            <a:r>
              <a:rPr lang="en-US" b="0" dirty="0" smtClean="0"/>
              <a:t>If you have additional questions or if something is not covered in one of the chapters, please contact a grant manager directly.</a:t>
            </a:r>
          </a:p>
          <a:p>
            <a:endParaRPr lang="en-US" dirty="0"/>
          </a:p>
        </p:txBody>
      </p:sp>
    </p:spTree>
    <p:extLst>
      <p:ext uri="{BB962C8B-B14F-4D97-AF65-F5344CB8AC3E}">
        <p14:creationId xmlns:p14="http://schemas.microsoft.com/office/powerpoint/2010/main" val="92748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xfrm>
            <a:off x="701040" y="4416427"/>
            <a:ext cx="560832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59" tIns="45830" rIns="91659" bIns="45830" numCol="1" anchor="t" anchorCtr="0" compatLnSpc="1">
            <a:prstTxWarp prst="textNoShape">
              <a:avLst/>
            </a:prstTxWarp>
          </a:bodyPr>
          <a:lstStyle/>
          <a:p>
            <a:r>
              <a:rPr lang="en-US" dirty="0" smtClean="0"/>
              <a:t>This presentation covers information on </a:t>
            </a:r>
            <a:r>
              <a:rPr lang="en-US" baseline="0" dirty="0" smtClean="0"/>
              <a:t>SRFB grants, but you should be aware that RCO manages 10 other grant programs, many with overlapping interests. </a:t>
            </a:r>
            <a:r>
              <a:rPr lang="en-US" dirty="0" smtClean="0"/>
              <a:t>The</a:t>
            </a:r>
            <a:r>
              <a:rPr lang="en-US" baseline="0" dirty="0" smtClean="0"/>
              <a:t> highlighted grant programs have invested in salmon recovery projects. The Family</a:t>
            </a:r>
            <a:r>
              <a:rPr lang="en-US" dirty="0" smtClean="0"/>
              <a:t> Forest Fish Passage Program accepts applications year round. The WWRP and ALEA  programs accept applications every two years, on even numbered years.</a:t>
            </a:r>
          </a:p>
        </p:txBody>
      </p:sp>
      <p:sp>
        <p:nvSpPr>
          <p:cNvPr id="4" name="Slide Number Placeholder 3"/>
          <p:cNvSpPr>
            <a:spLocks noGrp="1"/>
          </p:cNvSpPr>
          <p:nvPr>
            <p:ph type="sldNum" sz="quarter" idx="5"/>
          </p:nvPr>
        </p:nvSpPr>
        <p:spPr>
          <a:xfrm>
            <a:off x="3970938" y="8829675"/>
            <a:ext cx="3037840" cy="465137"/>
          </a:xfrm>
          <a:prstGeom prst="rect">
            <a:avLst/>
          </a:prstGeom>
        </p:spPr>
        <p:txBody>
          <a:bodyPr lIns="91659" tIns="45830" rIns="91659" bIns="45830"/>
          <a:lstStyle/>
          <a:p>
            <a:pPr>
              <a:defRPr/>
            </a:pPr>
            <a:fld id="{185B06B2-E85E-4CB7-A675-0EB3368ED3B0}" type="slidenum">
              <a:rPr lang="en-US" smtClean="0"/>
              <a:pPr>
                <a:defRPr/>
              </a:pPr>
              <a:t>2</a:t>
            </a:fld>
            <a:endParaRPr lang="en-US" dirty="0"/>
          </a:p>
        </p:txBody>
      </p:sp>
    </p:spTree>
    <p:extLst>
      <p:ext uri="{BB962C8B-B14F-4D97-AF65-F5344CB8AC3E}">
        <p14:creationId xmlns:p14="http://schemas.microsoft.com/office/powerpoint/2010/main" val="1801116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a:prstGeom prst="rect">
            <a:avLst/>
          </a:prstGeom>
          <a:noFill/>
          <a:ln w="12700">
            <a:solidFill>
              <a:prstClr val="black"/>
            </a:solidFill>
          </a:ln>
        </p:spPr>
      </p:sp>
      <p:sp>
        <p:nvSpPr>
          <p:cNvPr id="3" name="Notes Placeholder 2"/>
          <p:cNvSpPr>
            <a:spLocks noGrp="1"/>
          </p:cNvSpPr>
          <p:nvPr>
            <p:ph type="body" idx="1"/>
          </p:nvPr>
        </p:nvSpPr>
        <p:spPr>
          <a:xfrm>
            <a:off x="700723" y="4415078"/>
            <a:ext cx="5608954" cy="4183539"/>
          </a:xfrm>
          <a:prstGeom prst="rect">
            <a:avLst/>
          </a:prstGeom>
        </p:spPr>
        <p:txBody>
          <a:bodyPr lIns="93175" tIns="46588" rIns="93175" bIns="46588"/>
          <a:lstStyle/>
          <a:p>
            <a:r>
              <a:rPr lang="en-US" b="1" u="sng" dirty="0">
                <a:latin typeface="Arial" charset="0"/>
              </a:rPr>
              <a:t>Presentation to record for Salmon Successful Applicant Workshop</a:t>
            </a:r>
            <a:endParaRPr lang="en-US" dirty="0">
              <a:latin typeface="Arial" charset="0"/>
            </a:endParaRPr>
          </a:p>
          <a:p>
            <a:r>
              <a:rPr lang="en-US" dirty="0"/>
              <a:t>Good Afternoon!  I’m Kaleen Cottingham, the Director of the Recreation and Conservation Office, which staffs the Salmon Recovery Funding Board and will be administering your grant.</a:t>
            </a:r>
          </a:p>
          <a:p>
            <a:r>
              <a:rPr lang="en-US" dirty="0"/>
              <a:t>Congratulations on being selected for a salmon recovery grant. I’m very excited that you are taking the time to go through these training presentations to learn skills that will help you successfully manage your project. We know that salmon recovery is challenging work. I want to thank all of you for the work you’ve done and are about to do, and for your dedication to helping Washington save this iconic species. Without you, salmon recovery simply would not happen.</a:t>
            </a:r>
          </a:p>
          <a:p>
            <a:r>
              <a:rPr lang="en-US" dirty="0"/>
              <a:t>Your projects are a very important part of Washington State’s salmon recovery effort. To date, the Salmon Recovery Funding Board has awarded over $500 million of state and federal money for more than 1,800 projects statewide.</a:t>
            </a:r>
          </a:p>
          <a:p>
            <a:r>
              <a:rPr lang="en-US" dirty="0"/>
              <a:t>RCO staff will walk you through your project implementation responsibilities that come along with receiving a SRFB grant throughout this training series. You will need to be careful stewards of these public funds. </a:t>
            </a:r>
          </a:p>
          <a:p>
            <a:r>
              <a:rPr lang="en-US" dirty="0"/>
              <a:t>I know that there is a lot of information contained within these presentations. But don’t fear --- RCO’s grant managers are here to help you with your project. If you don’t get all your questions answered today, contact your grant manager here at RCO.  Or you can always refer back to these presentations in the future.</a:t>
            </a:r>
          </a:p>
          <a:p>
            <a:r>
              <a:rPr lang="en-US" dirty="0"/>
              <a:t>Good luck!  We’re counting on this collective effort to deliver a future where Washington’s waters are once again teaming with wild salmon.</a:t>
            </a:r>
          </a:p>
          <a:p>
            <a:r>
              <a:rPr lang="en-US" dirty="0"/>
              <a:t>I would now like to turn the floor back over to our Salmon Recovery grant staff.</a:t>
            </a:r>
          </a:p>
        </p:txBody>
      </p:sp>
    </p:spTree>
    <p:extLst>
      <p:ext uri="{BB962C8B-B14F-4D97-AF65-F5344CB8AC3E}">
        <p14:creationId xmlns:p14="http://schemas.microsoft.com/office/powerpoint/2010/main" val="2364794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xfrm>
            <a:off x="701040" y="4416427"/>
            <a:ext cx="560832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59" tIns="45830" rIns="91659" bIns="45830" numCol="1" anchor="t" anchorCtr="0" compatLnSpc="1">
            <a:prstTxWarp prst="textNoShape">
              <a:avLst/>
            </a:prstTxWarp>
          </a:bodyPr>
          <a:lstStyle/>
          <a:p>
            <a:pPr marL="183318">
              <a:spcBef>
                <a:spcPts val="0"/>
              </a:spcBef>
              <a:spcAft>
                <a:spcPts val="1203"/>
              </a:spcAft>
              <a:buClr>
                <a:schemeClr val="accent3">
                  <a:lumMod val="50000"/>
                </a:schemeClr>
              </a:buClr>
              <a:buSzPct val="110000"/>
              <a:defRPr/>
            </a:pPr>
            <a:r>
              <a:rPr lang="en-US" b="0" baseline="0" dirty="0" smtClean="0">
                <a:cs typeface="Arial" charset="0"/>
              </a:rPr>
              <a:t>This training has multiple chapters, each of which covers a different topic. There is an overview of your project agreement and our expectations in the Project Agreement 101 chapter. There is also a chapter that</a:t>
            </a:r>
            <a:r>
              <a:rPr lang="en-US" b="0" dirty="0" smtClean="0">
                <a:cs typeface="Arial" charset="0"/>
              </a:rPr>
              <a:t> </a:t>
            </a:r>
            <a:r>
              <a:rPr lang="en-US" b="0" baseline="0" dirty="0" smtClean="0">
                <a:cs typeface="Arial" charset="0"/>
              </a:rPr>
              <a:t>reviews options for Endangered Species Act consultation that can save you time and permitting expense called Restoration Permitting Options. In other chapters you can learn about RCO project management basics including, what to do if project scope or time frames shift, where to find technical assistance, and a quick tour of PRISM for project managers. </a:t>
            </a:r>
          </a:p>
          <a:p>
            <a:pPr marL="183318">
              <a:spcBef>
                <a:spcPts val="0"/>
              </a:spcBef>
              <a:spcAft>
                <a:spcPts val="1203"/>
              </a:spcAft>
              <a:buClr>
                <a:schemeClr val="accent3">
                  <a:lumMod val="50000"/>
                </a:schemeClr>
              </a:buClr>
              <a:buSzPct val="110000"/>
              <a:defRPr/>
            </a:pPr>
            <a:endParaRPr lang="en-US" b="0" baseline="0" dirty="0" smtClean="0">
              <a:cs typeface="Arial" charset="0"/>
            </a:endParaRPr>
          </a:p>
          <a:p>
            <a:pPr marL="183318">
              <a:spcBef>
                <a:spcPts val="0"/>
              </a:spcBef>
              <a:spcAft>
                <a:spcPts val="1203"/>
              </a:spcAft>
              <a:buClr>
                <a:schemeClr val="accent3">
                  <a:lumMod val="50000"/>
                </a:schemeClr>
              </a:buClr>
              <a:buSzPct val="110000"/>
              <a:defRPr/>
            </a:pPr>
            <a:r>
              <a:rPr lang="en-US" b="0" dirty="0" smtClean="0"/>
              <a:t> </a:t>
            </a:r>
          </a:p>
          <a:p>
            <a:endParaRPr lang="en-US" b="0" dirty="0" smtClean="0"/>
          </a:p>
        </p:txBody>
      </p:sp>
      <p:sp>
        <p:nvSpPr>
          <p:cNvPr id="4" name="Slide Number Placeholder 3"/>
          <p:cNvSpPr>
            <a:spLocks noGrp="1"/>
          </p:cNvSpPr>
          <p:nvPr>
            <p:ph type="sldNum" sz="quarter" idx="5"/>
          </p:nvPr>
        </p:nvSpPr>
        <p:spPr>
          <a:xfrm>
            <a:off x="3970938" y="8829675"/>
            <a:ext cx="3037840" cy="465137"/>
          </a:xfrm>
          <a:prstGeom prst="rect">
            <a:avLst/>
          </a:prstGeom>
        </p:spPr>
        <p:txBody>
          <a:bodyPr lIns="91659" tIns="45830" rIns="91659" bIns="45830"/>
          <a:lstStyle/>
          <a:p>
            <a:pPr>
              <a:defRPr/>
            </a:pPr>
            <a:fld id="{48D1BFAD-B541-4803-98BD-57BE10893AAE}"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44224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0723" y="4473754"/>
            <a:ext cx="5608954" cy="3660200"/>
          </a:xfrm>
          <a:prstGeom prst="rect">
            <a:avLst/>
          </a:prstGeom>
        </p:spPr>
        <p:txBody>
          <a:bodyPr lIns="91330" tIns="45665" rIns="91330" bIns="45665"/>
          <a:lstStyle/>
          <a:p>
            <a:r>
              <a:rPr lang="en-US" dirty="0" smtClean="0"/>
              <a:t>There</a:t>
            </a:r>
            <a:r>
              <a:rPr lang="en-US" baseline="0" dirty="0" smtClean="0"/>
              <a:t> are other helpful trainings available online not included in this workshop. </a:t>
            </a:r>
          </a:p>
          <a:p>
            <a:endParaRPr lang="en-US" baseline="0" dirty="0" smtClean="0"/>
          </a:p>
          <a:p>
            <a:r>
              <a:rPr lang="en-US" baseline="0" dirty="0" smtClean="0"/>
              <a:t>First we have provided a recording of one of our Salmon Recovery Grant application workshops. You will find this helpful if you are trying to apply for funding for a new project.</a:t>
            </a:r>
          </a:p>
          <a:p>
            <a:endParaRPr lang="en-US" baseline="0" dirty="0" smtClean="0"/>
          </a:p>
          <a:p>
            <a:r>
              <a:rPr lang="en-US" baseline="0" dirty="0" smtClean="0"/>
              <a:t>Our, fiscal staff have provided an excellent series of online videos to help you navigate the billing process. Please refer to this training if you need help submitting bills for payment.</a:t>
            </a:r>
          </a:p>
          <a:p>
            <a:endParaRPr lang="en-US" baseline="0" dirty="0" smtClean="0"/>
          </a:p>
          <a:p>
            <a:r>
              <a:rPr lang="en-US" baseline="0" dirty="0" smtClean="0"/>
              <a:t>Lastly, if you need some assistance using PRISM online or the PRISM 2007 Workbench, there are some tutorial videos available on the RCO website that may answer your questions.</a:t>
            </a:r>
          </a:p>
        </p:txBody>
      </p:sp>
    </p:spTree>
    <p:extLst>
      <p:ext uri="{BB962C8B-B14F-4D97-AF65-F5344CB8AC3E}">
        <p14:creationId xmlns:p14="http://schemas.microsoft.com/office/powerpoint/2010/main" val="1606287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xfrm>
            <a:off x="701040" y="4416427"/>
            <a:ext cx="560832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59" tIns="45830" rIns="91659" bIns="45830" numCol="1" anchor="t" anchorCtr="0" compatLnSpc="1">
            <a:prstTxWarp prst="textNoShape">
              <a:avLst/>
            </a:prstTxWarp>
          </a:bodyPr>
          <a:lstStyle/>
          <a:p>
            <a:r>
              <a:rPr lang="en-US" b="0" dirty="0" smtClean="0"/>
              <a:t>We</a:t>
            </a:r>
            <a:r>
              <a:rPr lang="en-US" b="0" baseline="0" dirty="0" smtClean="0"/>
              <a:t> hope that b</a:t>
            </a:r>
            <a:r>
              <a:rPr lang="en-US" b="0" dirty="0" smtClean="0"/>
              <a:t>y the time you’re done listening to the Successful Applicant presentations you’ll</a:t>
            </a:r>
            <a:r>
              <a:rPr lang="en-US" b="0" baseline="0" dirty="0" smtClean="0"/>
              <a:t> become acquainted with your project agreement, know where to find important information, understand your responsibilities, and how RCO can help you successfully implement your salmon recovery project.</a:t>
            </a:r>
          </a:p>
          <a:p>
            <a:endParaRPr lang="en-US" b="0" baseline="0" dirty="0" smtClean="0"/>
          </a:p>
          <a:p>
            <a:r>
              <a:rPr lang="en-US" b="0" baseline="0" dirty="0" smtClean="0"/>
              <a:t>And, as mentioned before, you can always contact your salmon grant manager if you have any questions.  </a:t>
            </a:r>
            <a:endParaRPr lang="en-US" b="0" dirty="0" smtClean="0"/>
          </a:p>
        </p:txBody>
      </p:sp>
      <p:sp>
        <p:nvSpPr>
          <p:cNvPr id="47108" name="Slide Number Placeholder 3"/>
          <p:cNvSpPr>
            <a:spLocks noGrp="1"/>
          </p:cNvSpPr>
          <p:nvPr>
            <p:ph type="sldNum" sz="quarter" idx="5"/>
          </p:nvPr>
        </p:nvSpPr>
        <p:spPr bwMode="auto">
          <a:xfrm>
            <a:off x="3970938" y="8829675"/>
            <a:ext cx="3037840" cy="465137"/>
          </a:xfrm>
          <a:prstGeom prst="rect">
            <a:avLst/>
          </a:prstGeom>
          <a:extLst/>
        </p:spPr>
        <p:txBody>
          <a:bodyPr wrap="square" lIns="91659" tIns="45830" rIns="91659" bIns="45830" numCol="1" anchorCtr="0" compatLnSpc="1">
            <a:prstTxWarp prst="textNoShape">
              <a:avLst/>
            </a:prstTxWarp>
          </a:bodyPr>
          <a:lstStyle>
            <a:lvl1pPr eaLnBrk="0" hangingPunct="0">
              <a:defRPr sz="4400">
                <a:solidFill>
                  <a:schemeClr val="tx2"/>
                </a:solidFill>
                <a:latin typeface="Times New Roman" pitchFamily="18" charset="0"/>
              </a:defRPr>
            </a:lvl1pPr>
            <a:lvl2pPr marL="744728" indent="-286434" eaLnBrk="0" hangingPunct="0">
              <a:defRPr sz="4400">
                <a:solidFill>
                  <a:schemeClr val="tx2"/>
                </a:solidFill>
                <a:latin typeface="Times New Roman" pitchFamily="18" charset="0"/>
              </a:defRPr>
            </a:lvl2pPr>
            <a:lvl3pPr marL="1145735" indent="-229148" eaLnBrk="0" hangingPunct="0">
              <a:defRPr sz="4400">
                <a:solidFill>
                  <a:schemeClr val="tx2"/>
                </a:solidFill>
                <a:latin typeface="Times New Roman" pitchFamily="18" charset="0"/>
              </a:defRPr>
            </a:lvl3pPr>
            <a:lvl4pPr marL="1604030" indent="-229148" eaLnBrk="0" hangingPunct="0">
              <a:defRPr sz="4400">
                <a:solidFill>
                  <a:schemeClr val="tx2"/>
                </a:solidFill>
                <a:latin typeface="Times New Roman" pitchFamily="18" charset="0"/>
              </a:defRPr>
            </a:lvl4pPr>
            <a:lvl5pPr marL="2062323" indent="-229148" eaLnBrk="0" hangingPunct="0">
              <a:defRPr sz="4400">
                <a:solidFill>
                  <a:schemeClr val="tx2"/>
                </a:solidFill>
                <a:latin typeface="Times New Roman" pitchFamily="18" charset="0"/>
              </a:defRPr>
            </a:lvl5pPr>
            <a:lvl6pPr marL="2520618" indent="-229148" eaLnBrk="0" fontAlgn="base" hangingPunct="0">
              <a:spcBef>
                <a:spcPct val="0"/>
              </a:spcBef>
              <a:spcAft>
                <a:spcPct val="0"/>
              </a:spcAft>
              <a:defRPr sz="4400">
                <a:solidFill>
                  <a:schemeClr val="tx2"/>
                </a:solidFill>
                <a:latin typeface="Times New Roman" pitchFamily="18" charset="0"/>
              </a:defRPr>
            </a:lvl6pPr>
            <a:lvl7pPr marL="2978912" indent="-229148" eaLnBrk="0" fontAlgn="base" hangingPunct="0">
              <a:spcBef>
                <a:spcPct val="0"/>
              </a:spcBef>
              <a:spcAft>
                <a:spcPct val="0"/>
              </a:spcAft>
              <a:defRPr sz="4400">
                <a:solidFill>
                  <a:schemeClr val="tx2"/>
                </a:solidFill>
                <a:latin typeface="Times New Roman" pitchFamily="18" charset="0"/>
              </a:defRPr>
            </a:lvl7pPr>
            <a:lvl8pPr marL="3437206" indent="-229148" eaLnBrk="0" fontAlgn="base" hangingPunct="0">
              <a:spcBef>
                <a:spcPct val="0"/>
              </a:spcBef>
              <a:spcAft>
                <a:spcPct val="0"/>
              </a:spcAft>
              <a:defRPr sz="4400">
                <a:solidFill>
                  <a:schemeClr val="tx2"/>
                </a:solidFill>
                <a:latin typeface="Times New Roman" pitchFamily="18" charset="0"/>
              </a:defRPr>
            </a:lvl8pPr>
            <a:lvl9pPr marL="3895501" indent="-229148" eaLnBrk="0" fontAlgn="base" hangingPunct="0">
              <a:spcBef>
                <a:spcPct val="0"/>
              </a:spcBef>
              <a:spcAft>
                <a:spcPct val="0"/>
              </a:spcAft>
              <a:defRPr sz="4400">
                <a:solidFill>
                  <a:schemeClr val="tx2"/>
                </a:solidFill>
                <a:latin typeface="Times New Roman" pitchFamily="18" charset="0"/>
              </a:defRPr>
            </a:lvl9pPr>
          </a:lstStyle>
          <a:p>
            <a:pPr eaLnBrk="1" hangingPunct="1">
              <a:defRPr/>
            </a:pPr>
            <a:fld id="{0EE3C27E-0E3A-425C-8B03-A5159589E322}" type="slidenum">
              <a:rPr lang="en-US" sz="1200"/>
              <a:pPr eaLnBrk="1" hangingPunct="1">
                <a:defRPr/>
              </a:pPr>
              <a:t>6</a:t>
            </a:fld>
            <a:endParaRPr lang="en-US" sz="1200" dirty="0"/>
          </a:p>
        </p:txBody>
      </p:sp>
    </p:spTree>
    <p:extLst>
      <p:ext uri="{BB962C8B-B14F-4D97-AF65-F5344CB8AC3E}">
        <p14:creationId xmlns:p14="http://schemas.microsoft.com/office/powerpoint/2010/main" val="87744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title"/>
          </p:nvPr>
        </p:nvSpPr>
        <p:spPr>
          <a:xfrm>
            <a:off x="152400" y="4267200"/>
            <a:ext cx="8839200" cy="762000"/>
          </a:xfrm>
        </p:spPr>
        <p:txBody>
          <a:bodyPr anchor="t">
            <a:normAutofit/>
          </a:bodyPr>
          <a:lstStyle>
            <a:lvl1pPr algn="ctr">
              <a:defRPr sz="4000" b="1" cap="small" baseline="0">
                <a:solidFill>
                  <a:schemeClr val="accent3">
                    <a:lumMod val="60000"/>
                    <a:lumOff val="4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5943600"/>
            <a:ext cx="8839200" cy="533400"/>
          </a:xfrm>
          <a:prstGeom prst="rect">
            <a:avLst/>
          </a:prstGeom>
        </p:spPr>
        <p:txBody>
          <a:bodyPr anchor="b"/>
          <a:lstStyle>
            <a:lvl1pPr marL="0" indent="0" algn="r">
              <a:buNone/>
              <a:defRPr sz="16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99360" y="82296"/>
            <a:ext cx="6720840" cy="603504"/>
          </a:xfrm>
          <a:noFill/>
        </p:spPr>
        <p:txBody>
          <a:bodyPr tIns="137160">
            <a:noAutofit/>
          </a:bodyPr>
          <a:lstStyle>
            <a:lvl1pPr algn="l" defTabSz="914400" rtl="0" eaLnBrk="1" latinLnBrk="0" hangingPunct="1">
              <a:spcBef>
                <a:spcPts val="0"/>
              </a:spcBef>
              <a:buNone/>
              <a:defRPr lang="en-US" sz="3600" b="0" kern="1200" cap="small" baseline="0" dirty="0">
                <a:solidFill>
                  <a:schemeClr val="tx1">
                    <a:lumMod val="50000"/>
                    <a:lumOff val="50000"/>
                  </a:schemeClr>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914400"/>
            <a:ext cx="8839200" cy="5135563"/>
          </a:xfrm>
          <a:prstGeom prst="rect">
            <a:avLst/>
          </a:prstGeom>
        </p:spPr>
        <p:txBody>
          <a:bodyPr/>
          <a:lstStyle>
            <a:lvl1pPr marL="0" indent="0">
              <a:spcBef>
                <a:spcPts val="1800"/>
              </a:spcBef>
              <a:buFontTx/>
              <a:buNone/>
              <a:defRPr lang="en-US" sz="2800" kern="1200" dirty="0" smtClean="0">
                <a:solidFill>
                  <a:schemeClr val="bg2">
                    <a:lumMod val="10000"/>
                  </a:schemeClr>
                </a:solidFill>
                <a:latin typeface="+mn-lt"/>
                <a:ea typeface="+mn-ea"/>
                <a:cs typeface="+mn-cs"/>
              </a:defRPr>
            </a:lvl1pPr>
            <a:lvl2pPr marL="274320" indent="-274320">
              <a:buFont typeface="Arial" pitchFamily="34" charset="0"/>
              <a:buChar char="•"/>
              <a:defRPr lang="en-US" sz="2400" kern="1200" dirty="0" smtClean="0">
                <a:solidFill>
                  <a:schemeClr val="accent5">
                    <a:lumMod val="50000"/>
                  </a:schemeClr>
                </a:solidFill>
                <a:latin typeface="+mn-lt"/>
                <a:ea typeface="+mn-ea"/>
                <a:cs typeface="+mn-cs"/>
              </a:defRPr>
            </a:lvl2pPr>
            <a:lvl3pPr marL="687388" indent="-228600">
              <a:defRPr lang="en-US" sz="2200" kern="1200" dirty="0" smtClean="0">
                <a:solidFill>
                  <a:schemeClr val="accent1">
                    <a:lumMod val="50000"/>
                  </a:schemeClr>
                </a:solidFill>
                <a:latin typeface="+mn-lt"/>
                <a:ea typeface="+mn-ea"/>
                <a:cs typeface="+mn-cs"/>
              </a:defRPr>
            </a:lvl3pPr>
            <a:lvl4pPr marL="1019175" indent="0">
              <a:buFontTx/>
              <a:buNone/>
              <a:defRPr>
                <a:solidFill>
                  <a:schemeClr val="tx2">
                    <a:lumMod val="50000"/>
                  </a:schemeClr>
                </a:solidFill>
              </a:defRPr>
            </a:lvl4pPr>
            <a:lvl5pPr marL="1371600" indent="0">
              <a:buFontTx/>
              <a:buNone/>
              <a:defRPr>
                <a:solidFill>
                  <a:schemeClr val="tx2">
                    <a:lumMod val="50000"/>
                  </a:schemeClr>
                </a:solidFill>
              </a:defRPr>
            </a:lvl5pPr>
          </a:lstStyle>
          <a:p>
            <a:pPr marL="0" lvl="0" indent="0" algn="l" defTabSz="914400" rtl="0" eaLnBrk="1" latinLnBrk="0" hangingPunct="1">
              <a:spcBef>
                <a:spcPts val="1800"/>
              </a:spcBef>
              <a:buFontTx/>
              <a:buNone/>
            </a:pPr>
            <a:r>
              <a:rPr lang="en-US" dirty="0" smtClean="0"/>
              <a:t>Click to edit Master text styles</a:t>
            </a:r>
          </a:p>
          <a:p>
            <a:pPr marL="0" lvl="1" indent="0" algn="l" defTabSz="914400" rtl="0" eaLnBrk="1" latinLnBrk="0" hangingPunct="1">
              <a:spcBef>
                <a:spcPct val="20000"/>
              </a:spcBef>
              <a:buFont typeface="Arial" pitchFamily="34" charset="0"/>
              <a:buNone/>
            </a:pPr>
            <a:r>
              <a:rPr lang="en-US" dirty="0" smtClean="0"/>
              <a:t>Second level</a:t>
            </a:r>
          </a:p>
          <a:p>
            <a:pPr marL="687388" lvl="2" indent="-228600" algn="l" defTabSz="914400" rtl="0" eaLnBrk="1" latinLnBrk="0" hangingPunct="1">
              <a:spcBef>
                <a:spcPct val="20000"/>
              </a:spcBef>
              <a:buFont typeface="Arial" pitchFamily="34" charset="0"/>
              <a:buChar char="•"/>
            </a:pPr>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RCO Color Copier.t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 y="81564"/>
            <a:ext cx="2297273" cy="548640"/>
          </a:xfrm>
          <a:prstGeom prst="rect">
            <a:avLst/>
          </a:prstGeom>
        </p:spPr>
      </p:pic>
      <p:sp>
        <p:nvSpPr>
          <p:cNvPr id="9" name="Content Placeholder 25"/>
          <p:cNvSpPr>
            <a:spLocks noGrp="1"/>
          </p:cNvSpPr>
          <p:nvPr>
            <p:ph sz="quarter" idx="11" hasCustomPrompt="1"/>
          </p:nvPr>
        </p:nvSpPr>
        <p:spPr>
          <a:xfrm>
            <a:off x="0" y="6204281"/>
            <a:ext cx="2514600" cy="320040"/>
          </a:xfrm>
          <a:prstGeom prst="rect">
            <a:avLst/>
          </a:prstGeom>
        </p:spPr>
        <p:txBody>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pPr lvl="0"/>
            <a:r>
              <a:rPr lang="en-US" dirty="0" smtClean="0"/>
              <a:t>Click for photo location</a:t>
            </a:r>
            <a:endParaRPr lang="en-US" dirty="0"/>
          </a:p>
        </p:txBody>
      </p:sp>
      <p:sp>
        <p:nvSpPr>
          <p:cNvPr id="10" name="TextBox 9"/>
          <p:cNvSpPr txBox="1"/>
          <p:nvPr userDrawn="1"/>
        </p:nvSpPr>
        <p:spPr>
          <a:xfrm>
            <a:off x="8610600" y="6217920"/>
            <a:ext cx="533400" cy="320040"/>
          </a:xfrm>
          <a:prstGeom prst="rect">
            <a:avLst/>
          </a:prstGeom>
          <a:noFill/>
        </p:spPr>
        <p:txBody>
          <a:bodyPr wrap="square" rtlCol="0">
            <a:spAutoFit/>
          </a:bodyPr>
          <a:lstStyle/>
          <a:p>
            <a:fld id="{22629E2B-420C-405B-99EF-632A902A2CBE}" type="slidenum">
              <a:rPr lang="en-US" sz="1400" smtClean="0">
                <a:solidFill>
                  <a:schemeClr val="tx1">
                    <a:lumMod val="50000"/>
                    <a:lumOff val="50000"/>
                  </a:schemeClr>
                </a:solidFill>
                <a:latin typeface="+mn-lt"/>
              </a:rPr>
              <a:pPr/>
              <a:t>‹#›</a:t>
            </a:fld>
            <a:endParaRPr lang="en-US" sz="1400" dirty="0">
              <a:solidFill>
                <a:schemeClr val="tx1">
                  <a:lumMod val="50000"/>
                  <a:lumOff val="50000"/>
                </a:schemeClr>
              </a:solidFill>
              <a:latin typeface="+mn-lt"/>
            </a:endParaRPr>
          </a:p>
        </p:txBody>
      </p:sp>
      <p:sp>
        <p:nvSpPr>
          <p:cNvPr id="11" name="Content Placeholder 25"/>
          <p:cNvSpPr>
            <a:spLocks noGrp="1"/>
          </p:cNvSpPr>
          <p:nvPr>
            <p:ph sz="quarter" idx="10" hasCustomPrompt="1"/>
          </p:nvPr>
        </p:nvSpPr>
        <p:spPr>
          <a:xfrm>
            <a:off x="2590800" y="6217920"/>
            <a:ext cx="5791200" cy="307777"/>
          </a:xfrm>
          <a:prstGeom prst="rect">
            <a:avLst/>
          </a:prstGeom>
        </p:spPr>
        <p:txBody>
          <a:bodyPr wrap="square">
            <a:spAutoFit/>
          </a:bodyPr>
          <a:lstStyle>
            <a:lvl1pPr algn="r">
              <a:buNone/>
              <a:defRPr kumimoji="0" lang="en-US" sz="1400" b="0" i="0" u="none" strike="noStrike" kern="1200" cap="none" spc="0" normalizeH="0" baseline="0" noProof="0" dirty="0" smtClean="0">
                <a:ln>
                  <a:noFill/>
                </a:ln>
                <a:solidFill>
                  <a:schemeClr val="accent6"/>
                </a:solidFill>
                <a:effectLst/>
                <a:uLnTx/>
                <a:uFillTx/>
                <a:latin typeface="+mn-lt"/>
                <a:ea typeface="+mj-ea"/>
                <a:cs typeface="+mj-cs"/>
              </a:defRPr>
            </a:lvl1pPr>
          </a:lstStyle>
          <a:p>
            <a:pPr lvl="0"/>
            <a:r>
              <a:rPr lang="en-US" dirty="0" smtClean="0"/>
              <a:t>Click to hyperlink or manual page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ndard Slide">
    <p:bg>
      <p:bgRef idx="1001">
        <a:schemeClr val="bg2"/>
      </p:bgRef>
    </p:bg>
    <p:spTree>
      <p:nvGrpSpPr>
        <p:cNvPr id="1" name=""/>
        <p:cNvGrpSpPr/>
        <p:nvPr/>
      </p:nvGrpSpPr>
      <p:grpSpPr>
        <a:xfrm>
          <a:off x="0" y="0"/>
          <a:ext cx="0" cy="0"/>
          <a:chOff x="0" y="0"/>
          <a:chExt cx="0" cy="0"/>
        </a:xfrm>
      </p:grpSpPr>
      <p:sp>
        <p:nvSpPr>
          <p:cNvPr id="14" name="TextBox 13"/>
          <p:cNvSpPr txBox="1"/>
          <p:nvPr userDrawn="1"/>
        </p:nvSpPr>
        <p:spPr>
          <a:xfrm>
            <a:off x="8610600" y="6217920"/>
            <a:ext cx="533400" cy="320040"/>
          </a:xfrm>
          <a:prstGeom prst="rect">
            <a:avLst/>
          </a:prstGeom>
          <a:noFill/>
        </p:spPr>
        <p:txBody>
          <a:bodyPr wrap="square" rtlCol="0">
            <a:spAutoFit/>
          </a:bodyPr>
          <a:lstStyle/>
          <a:p>
            <a:fld id="{22629E2B-420C-405B-99EF-632A902A2CBE}" type="slidenum">
              <a:rPr lang="en-US" sz="1400" smtClean="0">
                <a:solidFill>
                  <a:schemeClr val="tx1">
                    <a:lumMod val="50000"/>
                    <a:lumOff val="50000"/>
                  </a:schemeClr>
                </a:solidFill>
                <a:latin typeface="+mn-lt"/>
              </a:rPr>
              <a:pPr/>
              <a:t>‹#›</a:t>
            </a:fld>
            <a:endParaRPr lang="en-US" sz="1400" dirty="0">
              <a:solidFill>
                <a:schemeClr val="tx1">
                  <a:lumMod val="50000"/>
                  <a:lumOff val="50000"/>
                </a:schemeClr>
              </a:solidFill>
              <a:latin typeface="+mn-lt"/>
            </a:endParaRPr>
          </a:p>
        </p:txBody>
      </p:sp>
      <p:sp>
        <p:nvSpPr>
          <p:cNvPr id="26" name="Content Placeholder 25"/>
          <p:cNvSpPr>
            <a:spLocks noGrp="1"/>
          </p:cNvSpPr>
          <p:nvPr>
            <p:ph sz="quarter" idx="10" hasCustomPrompt="1"/>
          </p:nvPr>
        </p:nvSpPr>
        <p:spPr>
          <a:xfrm>
            <a:off x="2590800" y="6217920"/>
            <a:ext cx="5791200" cy="307777"/>
          </a:xfrm>
          <a:prstGeom prst="rect">
            <a:avLst/>
          </a:prstGeom>
        </p:spPr>
        <p:txBody>
          <a:bodyPr wrap="square">
            <a:spAutoFit/>
          </a:bodyPr>
          <a:lstStyle>
            <a:lvl1pPr algn="r">
              <a:buNone/>
              <a:defRPr kumimoji="0" lang="en-US" sz="1400" b="0" i="0" u="none" strike="noStrike" kern="1200" cap="none" spc="0" normalizeH="0" baseline="0" noProof="0" dirty="0" smtClean="0">
                <a:ln>
                  <a:noFill/>
                </a:ln>
                <a:solidFill>
                  <a:schemeClr val="accent6"/>
                </a:solidFill>
                <a:effectLst/>
                <a:uLnTx/>
                <a:uFillTx/>
                <a:latin typeface="+mn-lt"/>
                <a:ea typeface="+mj-ea"/>
                <a:cs typeface="+mj-cs"/>
              </a:defRPr>
            </a:lvl1pPr>
          </a:lstStyle>
          <a:p>
            <a:pPr lvl="0"/>
            <a:r>
              <a:rPr lang="en-US" dirty="0" smtClean="0"/>
              <a:t>Click to hyperlink or manual page</a:t>
            </a:r>
            <a:endParaRPr lang="en-US" dirty="0"/>
          </a:p>
        </p:txBody>
      </p:sp>
      <p:sp>
        <p:nvSpPr>
          <p:cNvPr id="8" name="Content Placeholder 2"/>
          <p:cNvSpPr>
            <a:spLocks noGrp="1"/>
          </p:cNvSpPr>
          <p:nvPr>
            <p:ph idx="1"/>
          </p:nvPr>
        </p:nvSpPr>
        <p:spPr>
          <a:xfrm>
            <a:off x="4343400" y="914400"/>
            <a:ext cx="4648200" cy="5135563"/>
          </a:xfrm>
          <a:prstGeom prst="rect">
            <a:avLst/>
          </a:prstGeom>
        </p:spPr>
        <p:txBody>
          <a:bodyPr/>
          <a:lstStyle>
            <a:lvl1pPr marL="0" indent="0">
              <a:spcBef>
                <a:spcPts val="1800"/>
              </a:spcBef>
              <a:buFontTx/>
              <a:buNone/>
              <a:defRPr sz="2800">
                <a:solidFill>
                  <a:schemeClr val="bg2">
                    <a:lumMod val="10000"/>
                  </a:schemeClr>
                </a:solidFill>
              </a:defRPr>
            </a:lvl1pPr>
            <a:lvl2pPr marL="0" indent="0">
              <a:buFont typeface="Arial" pitchFamily="34" charset="0"/>
              <a:buNone/>
              <a:defRPr sz="2400">
                <a:solidFill>
                  <a:schemeClr val="accent5">
                    <a:lumMod val="50000"/>
                  </a:schemeClr>
                </a:solidFill>
              </a:defRPr>
            </a:lvl2pPr>
            <a:lvl3pPr marL="687388" indent="-228600">
              <a:defRPr sz="2200">
                <a:solidFill>
                  <a:schemeClr val="accent1">
                    <a:lumMod val="50000"/>
                  </a:schemeClr>
                </a:solidFill>
              </a:defRPr>
            </a:lvl3pPr>
            <a:lvl4pPr marL="1019175" indent="0">
              <a:buFontTx/>
              <a:buNone/>
              <a:defRPr>
                <a:solidFill>
                  <a:schemeClr val="tx2">
                    <a:lumMod val="50000"/>
                  </a:schemeClr>
                </a:solidFill>
              </a:defRPr>
            </a:lvl4pPr>
            <a:lvl5pPr marL="1371600" indent="0">
              <a:buFontTx/>
              <a:buNone/>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2499360" y="82296"/>
            <a:ext cx="6720840" cy="603504"/>
          </a:xfrm>
          <a:noFill/>
        </p:spPr>
        <p:txBody>
          <a:bodyPr tIns="137160">
            <a:noAutofit/>
          </a:bodyPr>
          <a:lstStyle>
            <a:lvl1pPr algn="l" defTabSz="914400" rtl="0" eaLnBrk="1" latinLnBrk="0" hangingPunct="1">
              <a:spcBef>
                <a:spcPts val="0"/>
              </a:spcBef>
              <a:buNone/>
              <a:defRPr lang="en-US" sz="3600" b="0" kern="1200" cap="small" baseline="0" dirty="0">
                <a:solidFill>
                  <a:schemeClr val="tx1">
                    <a:lumMod val="50000"/>
                    <a:lumOff val="50000"/>
                  </a:schemeClr>
                </a:solidFill>
                <a:latin typeface="+mj-lt"/>
                <a:ea typeface="+mj-ea"/>
                <a:cs typeface="+mj-cs"/>
              </a:defRPr>
            </a:lvl1pPr>
          </a:lstStyle>
          <a:p>
            <a:r>
              <a:rPr lang="en-US" dirty="0" smtClean="0"/>
              <a:t>Click to edit Master title style</a:t>
            </a:r>
            <a:endParaRPr lang="en-US" dirty="0"/>
          </a:p>
        </p:txBody>
      </p:sp>
      <p:pic>
        <p:nvPicPr>
          <p:cNvPr id="12" name="Picture 11" descr="RCO Color Copier.t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 y="81564"/>
            <a:ext cx="2297273" cy="548640"/>
          </a:xfrm>
          <a:prstGeom prst="rect">
            <a:avLst/>
          </a:prstGeom>
        </p:spPr>
      </p:pic>
      <p:sp>
        <p:nvSpPr>
          <p:cNvPr id="9" name="Content Placeholder 25"/>
          <p:cNvSpPr>
            <a:spLocks noGrp="1"/>
          </p:cNvSpPr>
          <p:nvPr>
            <p:ph sz="quarter" idx="11" hasCustomPrompt="1"/>
          </p:nvPr>
        </p:nvSpPr>
        <p:spPr>
          <a:xfrm>
            <a:off x="0" y="6204281"/>
            <a:ext cx="2514600" cy="320040"/>
          </a:xfrm>
          <a:prstGeom prst="rect">
            <a:avLst/>
          </a:prstGeom>
        </p:spPr>
        <p:txBody>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pPr lvl="0"/>
            <a:r>
              <a:rPr lang="en-US" dirty="0" smtClean="0"/>
              <a:t>Click for photo location</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Box 8"/>
          <p:cNvSpPr txBox="1"/>
          <p:nvPr userDrawn="1"/>
        </p:nvSpPr>
        <p:spPr>
          <a:xfrm>
            <a:off x="8610600" y="6217920"/>
            <a:ext cx="533400" cy="320040"/>
          </a:xfrm>
          <a:prstGeom prst="rect">
            <a:avLst/>
          </a:prstGeom>
          <a:noFill/>
        </p:spPr>
        <p:txBody>
          <a:bodyPr wrap="square" rtlCol="0">
            <a:spAutoFit/>
          </a:bodyPr>
          <a:lstStyle/>
          <a:p>
            <a:fld id="{22629E2B-420C-405B-99EF-632A902A2CBE}" type="slidenum">
              <a:rPr lang="en-US" sz="1400" smtClean="0">
                <a:solidFill>
                  <a:schemeClr val="tx1">
                    <a:lumMod val="50000"/>
                    <a:lumOff val="50000"/>
                  </a:schemeClr>
                </a:solidFill>
                <a:latin typeface="+mn-lt"/>
              </a:rPr>
              <a:pPr/>
              <a:t>‹#›</a:t>
            </a:fld>
            <a:endParaRPr lang="en-US" sz="1400" dirty="0">
              <a:solidFill>
                <a:schemeClr val="tx1">
                  <a:lumMod val="50000"/>
                  <a:lumOff val="50000"/>
                </a:schemeClr>
              </a:solidFill>
              <a:latin typeface="+mn-lt"/>
            </a:endParaRPr>
          </a:p>
        </p:txBody>
      </p:sp>
      <p:sp>
        <p:nvSpPr>
          <p:cNvPr id="11" name="Content Placeholder 25"/>
          <p:cNvSpPr>
            <a:spLocks noGrp="1"/>
          </p:cNvSpPr>
          <p:nvPr>
            <p:ph sz="quarter" idx="10" hasCustomPrompt="1"/>
          </p:nvPr>
        </p:nvSpPr>
        <p:spPr>
          <a:xfrm>
            <a:off x="2590800" y="6217920"/>
            <a:ext cx="5791200" cy="307777"/>
          </a:xfrm>
          <a:prstGeom prst="rect">
            <a:avLst/>
          </a:prstGeom>
        </p:spPr>
        <p:txBody>
          <a:bodyPr wrap="square">
            <a:spAutoFit/>
          </a:bodyPr>
          <a:lstStyle>
            <a:lvl1pPr marL="0" indent="0" algn="r">
              <a:buNone/>
              <a:defRPr kumimoji="0" lang="en-US" sz="1400" b="0" i="0" u="none" strike="noStrike" kern="1200" cap="none" spc="0" normalizeH="0" baseline="0" noProof="0" dirty="0">
                <a:ln>
                  <a:noFill/>
                </a:ln>
                <a:solidFill>
                  <a:schemeClr val="accent6"/>
                </a:solidFill>
                <a:effectLst/>
                <a:uLnTx/>
                <a:uFillTx/>
                <a:latin typeface="+mn-lt"/>
                <a:ea typeface="+mj-ea"/>
                <a:cs typeface="+mj-cs"/>
              </a:defRPr>
            </a:lvl1pPr>
          </a:lstStyle>
          <a:p>
            <a:pPr marL="342900" lvl="0" indent="-342900" algn="r" defTabSz="914400" rtl="0" eaLnBrk="1" latinLnBrk="0" hangingPunct="1">
              <a:spcBef>
                <a:spcPct val="20000"/>
              </a:spcBef>
              <a:buFont typeface="Arial" pitchFamily="34" charset="0"/>
              <a:buNone/>
            </a:pPr>
            <a:r>
              <a:rPr lang="en-US" dirty="0" smtClean="0"/>
              <a:t>Click to hyperlink or manual page</a:t>
            </a:r>
            <a:endParaRPr lang="en-US" dirty="0"/>
          </a:p>
        </p:txBody>
      </p:sp>
      <p:sp>
        <p:nvSpPr>
          <p:cNvPr id="14" name="Title 1"/>
          <p:cNvSpPr>
            <a:spLocks noGrp="1"/>
          </p:cNvSpPr>
          <p:nvPr>
            <p:ph type="title"/>
          </p:nvPr>
        </p:nvSpPr>
        <p:spPr>
          <a:xfrm>
            <a:off x="2499360" y="82296"/>
            <a:ext cx="6720840" cy="603504"/>
          </a:xfrm>
          <a:noFill/>
        </p:spPr>
        <p:txBody>
          <a:bodyPr tIns="137160">
            <a:noAutofit/>
          </a:bodyPr>
          <a:lstStyle>
            <a:lvl1pPr algn="l" defTabSz="914400" rtl="0" eaLnBrk="1" latinLnBrk="0" hangingPunct="1">
              <a:spcBef>
                <a:spcPts val="0"/>
              </a:spcBef>
              <a:buNone/>
              <a:defRPr lang="en-US" sz="3600" b="0" kern="1200" cap="small" baseline="0" dirty="0">
                <a:solidFill>
                  <a:schemeClr val="tx1">
                    <a:lumMod val="50000"/>
                    <a:lumOff val="50000"/>
                  </a:schemeClr>
                </a:solidFill>
                <a:latin typeface="+mj-lt"/>
                <a:ea typeface="+mj-ea"/>
                <a:cs typeface="+mj-cs"/>
              </a:defRPr>
            </a:lvl1pPr>
          </a:lstStyle>
          <a:p>
            <a:r>
              <a:rPr lang="en-US" dirty="0" smtClean="0"/>
              <a:t>Click to edit Master title style</a:t>
            </a:r>
            <a:endParaRPr lang="en-US" dirty="0"/>
          </a:p>
        </p:txBody>
      </p:sp>
      <p:pic>
        <p:nvPicPr>
          <p:cNvPr id="18" name="Picture 17" descr="RCO Color Copier.t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 y="81564"/>
            <a:ext cx="2297273" cy="548640"/>
          </a:xfrm>
          <a:prstGeom prst="rect">
            <a:avLst/>
          </a:prstGeom>
        </p:spPr>
      </p:pic>
      <p:sp>
        <p:nvSpPr>
          <p:cNvPr id="7" name="Content Placeholder 25"/>
          <p:cNvSpPr>
            <a:spLocks noGrp="1"/>
          </p:cNvSpPr>
          <p:nvPr>
            <p:ph sz="quarter" idx="11" hasCustomPrompt="1"/>
          </p:nvPr>
        </p:nvSpPr>
        <p:spPr>
          <a:xfrm>
            <a:off x="0" y="6204281"/>
            <a:ext cx="2514600" cy="320040"/>
          </a:xfrm>
          <a:prstGeom prst="rect">
            <a:avLst/>
          </a:prstGeom>
        </p:spPr>
        <p:txBody>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pPr lvl="0"/>
            <a:r>
              <a:rPr lang="en-US" dirty="0" smtClean="0"/>
              <a:t>Click for photo location</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Box 8"/>
          <p:cNvSpPr txBox="1"/>
          <p:nvPr userDrawn="1"/>
        </p:nvSpPr>
        <p:spPr>
          <a:xfrm>
            <a:off x="8610600" y="6217920"/>
            <a:ext cx="533400" cy="320040"/>
          </a:xfrm>
          <a:prstGeom prst="rect">
            <a:avLst/>
          </a:prstGeom>
          <a:noFill/>
        </p:spPr>
        <p:txBody>
          <a:bodyPr wrap="square" rtlCol="0">
            <a:spAutoFit/>
          </a:bodyPr>
          <a:lstStyle/>
          <a:p>
            <a:fld id="{22629E2B-420C-405B-99EF-632A902A2CBE}" type="slidenum">
              <a:rPr lang="en-US" sz="1400" smtClean="0">
                <a:solidFill>
                  <a:schemeClr val="tx1">
                    <a:lumMod val="50000"/>
                    <a:lumOff val="50000"/>
                  </a:schemeClr>
                </a:solidFill>
                <a:latin typeface="+mn-lt"/>
              </a:rPr>
              <a:pPr/>
              <a:t>‹#›</a:t>
            </a:fld>
            <a:endParaRPr lang="en-US" sz="1400" dirty="0">
              <a:solidFill>
                <a:schemeClr val="tx1">
                  <a:lumMod val="50000"/>
                  <a:lumOff val="50000"/>
                </a:schemeClr>
              </a:solidFill>
              <a:latin typeface="+mn-lt"/>
            </a:endParaRPr>
          </a:p>
        </p:txBody>
      </p:sp>
      <p:sp>
        <p:nvSpPr>
          <p:cNvPr id="10" name="Content Placeholder 25"/>
          <p:cNvSpPr>
            <a:spLocks noGrp="1"/>
          </p:cNvSpPr>
          <p:nvPr>
            <p:ph sz="quarter" idx="10" hasCustomPrompt="1"/>
          </p:nvPr>
        </p:nvSpPr>
        <p:spPr>
          <a:xfrm>
            <a:off x="2590800" y="6217920"/>
            <a:ext cx="5791200" cy="307777"/>
          </a:xfrm>
          <a:prstGeom prst="rect">
            <a:avLst/>
          </a:prstGeom>
        </p:spPr>
        <p:txBody>
          <a:bodyPr wrap="square">
            <a:spAutoFit/>
          </a:bodyPr>
          <a:lstStyle>
            <a:lvl1pPr algn="r">
              <a:buNone/>
              <a:defRPr kumimoji="0" lang="en-US" sz="1400" b="0" i="0" u="none" strike="noStrike" kern="1200" cap="none" spc="0" normalizeH="0" baseline="0" noProof="0" dirty="0" smtClean="0">
                <a:ln>
                  <a:noFill/>
                </a:ln>
                <a:solidFill>
                  <a:schemeClr val="accent6"/>
                </a:solidFill>
                <a:effectLst/>
                <a:uLnTx/>
                <a:uFillTx/>
                <a:latin typeface="+mn-lt"/>
                <a:ea typeface="+mj-ea"/>
                <a:cs typeface="+mj-cs"/>
              </a:defRPr>
            </a:lvl1pPr>
          </a:lstStyle>
          <a:p>
            <a:pPr lvl="0"/>
            <a:r>
              <a:rPr lang="en-US" dirty="0" smtClean="0"/>
              <a:t>Click to hyperlink or manual page</a:t>
            </a:r>
            <a:endParaRPr lang="en-US" dirty="0"/>
          </a:p>
        </p:txBody>
      </p:sp>
      <p:sp>
        <p:nvSpPr>
          <p:cNvPr id="5" name="Content Placeholder 25"/>
          <p:cNvSpPr>
            <a:spLocks noGrp="1"/>
          </p:cNvSpPr>
          <p:nvPr>
            <p:ph sz="quarter" idx="11" hasCustomPrompt="1"/>
          </p:nvPr>
        </p:nvSpPr>
        <p:spPr>
          <a:xfrm>
            <a:off x="0" y="6204281"/>
            <a:ext cx="2514600" cy="320040"/>
          </a:xfrm>
          <a:prstGeom prst="rect">
            <a:avLst/>
          </a:prstGeom>
        </p:spPr>
        <p:txBody>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pPr lvl="0"/>
            <a:r>
              <a:rPr lang="en-US" dirty="0" smtClean="0"/>
              <a:t>Click for photo location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066800"/>
            <a:ext cx="4343400" cy="5059363"/>
          </a:xfrm>
          <a:prstGeom prst="rect">
            <a:avLst/>
          </a:prstGeom>
        </p:spPr>
        <p:txBody>
          <a:bodyPr/>
          <a:lstStyle>
            <a:lvl1pPr>
              <a:defRPr lang="en-US" sz="2800" kern="1200" dirty="0" smtClean="0">
                <a:solidFill>
                  <a:schemeClr val="bg2">
                    <a:lumMod val="10000"/>
                  </a:schemeClr>
                </a:solidFill>
                <a:latin typeface="+mn-lt"/>
                <a:ea typeface="+mn-ea"/>
                <a:cs typeface="+mn-cs"/>
              </a:defRPr>
            </a:lvl1pPr>
            <a:lvl2pPr>
              <a:defRPr lang="en-US" sz="2400" kern="1200" dirty="0" smtClean="0">
                <a:solidFill>
                  <a:schemeClr val="accent5">
                    <a:lumMod val="50000"/>
                  </a:schemeClr>
                </a:solidFill>
                <a:latin typeface="+mn-lt"/>
                <a:ea typeface="+mn-ea"/>
                <a:cs typeface="+mn-cs"/>
              </a:defRPr>
            </a:lvl2pPr>
            <a:lvl3pPr marL="801688" indent="-342900">
              <a:defRPr lang="en-US" sz="2200" kern="1200" dirty="0" smtClean="0">
                <a:solidFill>
                  <a:schemeClr val="accent1">
                    <a:lumMod val="50000"/>
                  </a:schemeClr>
                </a:solidFill>
                <a:latin typeface="+mn-lt"/>
                <a:ea typeface="+mn-ea"/>
                <a:cs typeface="+mn-cs"/>
              </a:defRPr>
            </a:lvl3pPr>
          </a:lstStyle>
          <a:p>
            <a:pPr marL="0" lvl="0" indent="0" algn="l" defTabSz="914400" rtl="0" eaLnBrk="1" latinLnBrk="0" hangingPunct="1">
              <a:spcBef>
                <a:spcPts val="1800"/>
              </a:spcBef>
              <a:buFontTx/>
              <a:buNone/>
            </a:pPr>
            <a:r>
              <a:rPr lang="en-US" dirty="0" smtClean="0"/>
              <a:t>Click to edit Master text styles</a:t>
            </a:r>
          </a:p>
          <a:p>
            <a:pPr marL="0" lvl="1" indent="0" algn="l" defTabSz="914400" rtl="0" eaLnBrk="1" latinLnBrk="0" hangingPunct="1">
              <a:spcBef>
                <a:spcPct val="20000"/>
              </a:spcBef>
              <a:buFont typeface="Arial" pitchFamily="34" charset="0"/>
              <a:buNone/>
            </a:pPr>
            <a:r>
              <a:rPr lang="en-US" dirty="0" smtClean="0"/>
              <a:t>Second level</a:t>
            </a:r>
          </a:p>
          <a:p>
            <a:pPr marL="687388" lvl="2" indent="-228600" algn="l" defTabSz="914400" rtl="0" eaLnBrk="1" latinLnBrk="0" hangingPunct="1">
              <a:spcBef>
                <a:spcPct val="20000"/>
              </a:spcBef>
              <a:buFont typeface="Arial" pitchFamily="34" charset="0"/>
              <a:buChar char="•"/>
            </a:pPr>
            <a:r>
              <a:rPr lang="en-US" dirty="0" smtClean="0"/>
              <a:t>Third level</a:t>
            </a:r>
          </a:p>
        </p:txBody>
      </p:sp>
      <p:sp>
        <p:nvSpPr>
          <p:cNvPr id="4" name="Content Placeholder 3"/>
          <p:cNvSpPr>
            <a:spLocks noGrp="1"/>
          </p:cNvSpPr>
          <p:nvPr>
            <p:ph sz="half" idx="2"/>
          </p:nvPr>
        </p:nvSpPr>
        <p:spPr>
          <a:xfrm>
            <a:off x="4648200" y="1066800"/>
            <a:ext cx="4343400" cy="5059363"/>
          </a:xfrm>
          <a:prstGeom prst="rect">
            <a:avLst/>
          </a:prstGeom>
        </p:spPr>
        <p:txBody>
          <a:bodyPr/>
          <a:lstStyle>
            <a:lvl1pPr>
              <a:defRPr lang="en-US" sz="2800" kern="1200" dirty="0" smtClean="0">
                <a:solidFill>
                  <a:schemeClr val="bg2">
                    <a:lumMod val="10000"/>
                  </a:schemeClr>
                </a:solidFill>
                <a:latin typeface="+mn-lt"/>
                <a:ea typeface="+mn-ea"/>
                <a:cs typeface="+mn-cs"/>
              </a:defRPr>
            </a:lvl1pPr>
            <a:lvl2pPr>
              <a:defRPr lang="en-US" sz="2400" kern="1200" dirty="0" smtClean="0">
                <a:solidFill>
                  <a:schemeClr val="accent5">
                    <a:lumMod val="50000"/>
                  </a:schemeClr>
                </a:solidFill>
                <a:latin typeface="+mn-lt"/>
                <a:ea typeface="+mn-ea"/>
                <a:cs typeface="+mn-cs"/>
              </a:defRPr>
            </a:lvl2pPr>
            <a:lvl3pPr marL="801688" indent="-342900">
              <a:defRPr lang="en-US" sz="2200" kern="1200" dirty="0" smtClean="0">
                <a:solidFill>
                  <a:schemeClr val="accent1">
                    <a:lumMod val="50000"/>
                  </a:schemeClr>
                </a:solidFill>
                <a:latin typeface="+mn-lt"/>
                <a:ea typeface="+mn-ea"/>
                <a:cs typeface="+mn-cs"/>
              </a:defRPr>
            </a:lvl3pPr>
          </a:lstStyle>
          <a:p>
            <a:pPr marL="0" lvl="0" indent="0" algn="l" defTabSz="914400" rtl="0" eaLnBrk="1" latinLnBrk="0" hangingPunct="1">
              <a:spcBef>
                <a:spcPts val="1800"/>
              </a:spcBef>
              <a:buFontTx/>
              <a:buNone/>
            </a:pPr>
            <a:r>
              <a:rPr lang="en-US" dirty="0" smtClean="0"/>
              <a:t>Click to edit Master text styles</a:t>
            </a:r>
          </a:p>
          <a:p>
            <a:pPr marL="0" lvl="1" indent="0" algn="l" defTabSz="914400" rtl="0" eaLnBrk="1" latinLnBrk="0" hangingPunct="1">
              <a:spcBef>
                <a:spcPct val="20000"/>
              </a:spcBef>
              <a:buFont typeface="Arial" pitchFamily="34" charset="0"/>
              <a:buNone/>
            </a:pPr>
            <a:r>
              <a:rPr lang="en-US" dirty="0" smtClean="0"/>
              <a:t>Second level</a:t>
            </a:r>
          </a:p>
          <a:p>
            <a:pPr marL="687388" lvl="2" indent="-228600" algn="l" defTabSz="914400" rtl="0" eaLnBrk="1" latinLnBrk="0" hangingPunct="1">
              <a:spcBef>
                <a:spcPct val="20000"/>
              </a:spcBef>
              <a:buFont typeface="Arial" pitchFamily="34" charset="0"/>
              <a:buChar char="•"/>
            </a:pPr>
            <a:r>
              <a:rPr lang="en-US" dirty="0" smtClean="0"/>
              <a:t>Third level</a:t>
            </a:r>
          </a:p>
        </p:txBody>
      </p:sp>
      <p:sp>
        <p:nvSpPr>
          <p:cNvPr id="14" name="TextBox 13"/>
          <p:cNvSpPr txBox="1"/>
          <p:nvPr userDrawn="1"/>
        </p:nvSpPr>
        <p:spPr>
          <a:xfrm>
            <a:off x="8610600" y="6217920"/>
            <a:ext cx="533400" cy="320040"/>
          </a:xfrm>
          <a:prstGeom prst="rect">
            <a:avLst/>
          </a:prstGeom>
          <a:noFill/>
          <a:ln w="25400">
            <a:noFill/>
          </a:ln>
        </p:spPr>
        <p:txBody>
          <a:bodyPr wrap="square" rtlCol="0">
            <a:spAutoFit/>
          </a:bodyPr>
          <a:lstStyle/>
          <a:p>
            <a:fld id="{22629E2B-420C-405B-99EF-632A902A2CBE}" type="slidenum">
              <a:rPr lang="en-US" sz="1400" smtClean="0">
                <a:solidFill>
                  <a:schemeClr val="tx1">
                    <a:lumMod val="50000"/>
                    <a:lumOff val="50000"/>
                  </a:schemeClr>
                </a:solidFill>
                <a:latin typeface="+mn-lt"/>
              </a:rPr>
              <a:pPr/>
              <a:t>‹#›</a:t>
            </a:fld>
            <a:endParaRPr lang="en-US" sz="1400" dirty="0">
              <a:solidFill>
                <a:schemeClr val="tx1">
                  <a:lumMod val="50000"/>
                  <a:lumOff val="50000"/>
                </a:schemeClr>
              </a:solidFill>
              <a:latin typeface="+mn-lt"/>
            </a:endParaRPr>
          </a:p>
        </p:txBody>
      </p:sp>
      <p:sp>
        <p:nvSpPr>
          <p:cNvPr id="15" name="Content Placeholder 25"/>
          <p:cNvSpPr>
            <a:spLocks noGrp="1"/>
          </p:cNvSpPr>
          <p:nvPr>
            <p:ph sz="quarter" idx="10" hasCustomPrompt="1"/>
          </p:nvPr>
        </p:nvSpPr>
        <p:spPr>
          <a:xfrm>
            <a:off x="2590800" y="6217920"/>
            <a:ext cx="5791200" cy="307777"/>
          </a:xfrm>
          <a:prstGeom prst="rect">
            <a:avLst/>
          </a:prstGeom>
        </p:spPr>
        <p:txBody>
          <a:bodyPr wrap="square">
            <a:spAutoFit/>
          </a:bodyPr>
          <a:lstStyle>
            <a:lvl1pPr algn="r">
              <a:buNone/>
              <a:defRPr kumimoji="0" lang="en-US" sz="1400" b="0" i="0" u="none" strike="noStrike" kern="1200" cap="none" spc="0" normalizeH="0" baseline="0" noProof="0" dirty="0" smtClean="0">
                <a:ln>
                  <a:noFill/>
                </a:ln>
                <a:solidFill>
                  <a:schemeClr val="accent6"/>
                </a:solidFill>
                <a:effectLst/>
                <a:uLnTx/>
                <a:uFillTx/>
                <a:latin typeface="+mn-lt"/>
                <a:ea typeface="+mj-ea"/>
                <a:cs typeface="+mj-cs"/>
              </a:defRPr>
            </a:lvl1pPr>
          </a:lstStyle>
          <a:p>
            <a:pPr lvl="0"/>
            <a:r>
              <a:rPr lang="en-US" dirty="0" smtClean="0"/>
              <a:t>Click to hyperlink or manual page</a:t>
            </a:r>
            <a:endParaRPr lang="en-US" dirty="0"/>
          </a:p>
        </p:txBody>
      </p:sp>
      <p:cxnSp>
        <p:nvCxnSpPr>
          <p:cNvPr id="5" name="Straight Connector 4"/>
          <p:cNvCxnSpPr/>
          <p:nvPr userDrawn="1"/>
        </p:nvCxnSpPr>
        <p:spPr>
          <a:xfrm>
            <a:off x="10972800" y="54864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2499360" y="82296"/>
            <a:ext cx="6720840" cy="603504"/>
          </a:xfrm>
          <a:noFill/>
        </p:spPr>
        <p:txBody>
          <a:bodyPr tIns="137160">
            <a:noAutofit/>
          </a:bodyPr>
          <a:lstStyle>
            <a:lvl1pPr algn="l" defTabSz="914400" rtl="0" eaLnBrk="1" latinLnBrk="0" hangingPunct="1">
              <a:spcBef>
                <a:spcPts val="0"/>
              </a:spcBef>
              <a:buNone/>
              <a:defRPr lang="en-US" sz="3600" b="0" kern="1200" cap="small" baseline="0" dirty="0">
                <a:solidFill>
                  <a:schemeClr val="tx1">
                    <a:lumMod val="50000"/>
                    <a:lumOff val="50000"/>
                  </a:schemeClr>
                </a:solidFill>
                <a:latin typeface="+mj-lt"/>
                <a:ea typeface="+mj-ea"/>
                <a:cs typeface="+mj-cs"/>
              </a:defRPr>
            </a:lvl1pPr>
          </a:lstStyle>
          <a:p>
            <a:r>
              <a:rPr lang="en-US" dirty="0" smtClean="0"/>
              <a:t>Click to edit Master title style</a:t>
            </a:r>
            <a:endParaRPr lang="en-US" dirty="0"/>
          </a:p>
        </p:txBody>
      </p:sp>
      <p:pic>
        <p:nvPicPr>
          <p:cNvPr id="19" name="Picture 18" descr="RCO Color Copier.t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 y="81564"/>
            <a:ext cx="2297273" cy="548640"/>
          </a:xfrm>
          <a:prstGeom prst="rect">
            <a:avLst/>
          </a:prstGeom>
        </p:spPr>
      </p:pic>
      <p:sp>
        <p:nvSpPr>
          <p:cNvPr id="10" name="Content Placeholder 25"/>
          <p:cNvSpPr>
            <a:spLocks noGrp="1"/>
          </p:cNvSpPr>
          <p:nvPr>
            <p:ph sz="quarter" idx="11" hasCustomPrompt="1"/>
          </p:nvPr>
        </p:nvSpPr>
        <p:spPr>
          <a:xfrm>
            <a:off x="0" y="6204281"/>
            <a:ext cx="2514600" cy="320040"/>
          </a:xfrm>
          <a:prstGeom prst="rect">
            <a:avLst/>
          </a:prstGeom>
        </p:spPr>
        <p:txBody>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pPr lvl="0"/>
            <a:r>
              <a:rPr lang="en-US" dirty="0" smtClean="0"/>
              <a:t>Click for photo location</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TextBox 8"/>
          <p:cNvSpPr txBox="1"/>
          <p:nvPr userDrawn="1"/>
        </p:nvSpPr>
        <p:spPr>
          <a:xfrm>
            <a:off x="8610600" y="6217920"/>
            <a:ext cx="533400" cy="320040"/>
          </a:xfrm>
          <a:prstGeom prst="rect">
            <a:avLst/>
          </a:prstGeom>
          <a:noFill/>
        </p:spPr>
        <p:txBody>
          <a:bodyPr wrap="square" rtlCol="0">
            <a:spAutoFit/>
          </a:bodyPr>
          <a:lstStyle/>
          <a:p>
            <a:fld id="{22629E2B-420C-405B-99EF-632A902A2CBE}" type="slidenum">
              <a:rPr lang="en-US" sz="1400" smtClean="0">
                <a:solidFill>
                  <a:schemeClr val="tx1">
                    <a:lumMod val="50000"/>
                    <a:lumOff val="50000"/>
                  </a:schemeClr>
                </a:solidFill>
                <a:latin typeface="+mn-lt"/>
              </a:rPr>
              <a:pPr/>
              <a:t>‹#›</a:t>
            </a:fld>
            <a:endParaRPr lang="en-US" sz="1400" dirty="0">
              <a:solidFill>
                <a:schemeClr val="tx1">
                  <a:lumMod val="50000"/>
                  <a:lumOff val="50000"/>
                </a:schemeClr>
              </a:solidFill>
              <a:latin typeface="+mn-lt"/>
            </a:endParaRPr>
          </a:p>
        </p:txBody>
      </p:sp>
      <p:sp>
        <p:nvSpPr>
          <p:cNvPr id="11" name="Content Placeholder 25"/>
          <p:cNvSpPr>
            <a:spLocks noGrp="1"/>
          </p:cNvSpPr>
          <p:nvPr>
            <p:ph sz="quarter" idx="10" hasCustomPrompt="1"/>
          </p:nvPr>
        </p:nvSpPr>
        <p:spPr>
          <a:xfrm>
            <a:off x="2590800" y="6217920"/>
            <a:ext cx="5791200" cy="307777"/>
          </a:xfrm>
          <a:prstGeom prst="rect">
            <a:avLst/>
          </a:prstGeom>
        </p:spPr>
        <p:txBody>
          <a:bodyPr wrap="square">
            <a:spAutoFit/>
          </a:bodyPr>
          <a:lstStyle>
            <a:lvl1pPr algn="r">
              <a:buNone/>
              <a:defRPr kumimoji="0" lang="en-US" sz="1400" b="0" i="0" u="none" strike="noStrike" kern="1200" cap="none" spc="0" normalizeH="0" baseline="0" noProof="0" dirty="0" smtClean="0">
                <a:ln>
                  <a:noFill/>
                </a:ln>
                <a:solidFill>
                  <a:schemeClr val="accent6"/>
                </a:solidFill>
                <a:effectLst/>
                <a:uLnTx/>
                <a:uFillTx/>
                <a:latin typeface="+mn-lt"/>
                <a:ea typeface="+mj-ea"/>
                <a:cs typeface="+mj-cs"/>
              </a:defRPr>
            </a:lvl1pPr>
          </a:lstStyle>
          <a:p>
            <a:pPr lvl="0"/>
            <a:r>
              <a:rPr lang="en-US" dirty="0" smtClean="0"/>
              <a:t>Click to hyperlink or manual page</a:t>
            </a:r>
            <a:endParaRPr lang="en-US" dirty="0"/>
          </a:p>
        </p:txBody>
      </p:sp>
      <p:sp>
        <p:nvSpPr>
          <p:cNvPr id="14" name="Title 1"/>
          <p:cNvSpPr>
            <a:spLocks noGrp="1"/>
          </p:cNvSpPr>
          <p:nvPr>
            <p:ph type="title"/>
          </p:nvPr>
        </p:nvSpPr>
        <p:spPr>
          <a:xfrm>
            <a:off x="2499360" y="82296"/>
            <a:ext cx="6720840" cy="603504"/>
          </a:xfrm>
          <a:noFill/>
        </p:spPr>
        <p:txBody>
          <a:bodyPr tIns="137160">
            <a:noAutofit/>
          </a:bodyPr>
          <a:lstStyle>
            <a:lvl1pPr algn="l" defTabSz="914400" rtl="0" eaLnBrk="1" latinLnBrk="0" hangingPunct="1">
              <a:spcBef>
                <a:spcPts val="0"/>
              </a:spcBef>
              <a:buNone/>
              <a:defRPr lang="en-US" sz="3600" b="0" kern="1200" cap="small" baseline="0" dirty="0">
                <a:solidFill>
                  <a:schemeClr val="tx1">
                    <a:lumMod val="50000"/>
                    <a:lumOff val="50000"/>
                  </a:schemeClr>
                </a:solidFill>
                <a:latin typeface="+mj-lt"/>
                <a:ea typeface="+mj-ea"/>
                <a:cs typeface="+mj-cs"/>
              </a:defRPr>
            </a:lvl1pPr>
          </a:lstStyle>
          <a:p>
            <a:r>
              <a:rPr lang="en-US" dirty="0" smtClean="0"/>
              <a:t>Click to edit Master title style</a:t>
            </a:r>
            <a:endParaRPr lang="en-US" dirty="0"/>
          </a:p>
        </p:txBody>
      </p:sp>
      <p:pic>
        <p:nvPicPr>
          <p:cNvPr id="18" name="Picture 17" descr="RCO Color Copier.t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 y="81564"/>
            <a:ext cx="2297273" cy="548640"/>
          </a:xfrm>
          <a:prstGeom prst="rect">
            <a:avLst/>
          </a:prstGeom>
        </p:spPr>
      </p:pic>
      <p:sp>
        <p:nvSpPr>
          <p:cNvPr id="7" name="Content Placeholder 25"/>
          <p:cNvSpPr>
            <a:spLocks noGrp="1"/>
          </p:cNvSpPr>
          <p:nvPr>
            <p:ph sz="quarter" idx="11" hasCustomPrompt="1"/>
          </p:nvPr>
        </p:nvSpPr>
        <p:spPr>
          <a:xfrm>
            <a:off x="0" y="6204281"/>
            <a:ext cx="2514600" cy="320040"/>
          </a:xfrm>
          <a:prstGeom prst="rect">
            <a:avLst/>
          </a:prstGeom>
        </p:spPr>
        <p:txBody>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pPr lvl="0"/>
            <a:r>
              <a:rPr lang="en-US" dirty="0" smtClean="0"/>
              <a:t>Click for photo location</a:t>
            </a:r>
            <a:endParaRPr lang="en-US" dirty="0"/>
          </a:p>
        </p:txBody>
      </p:sp>
    </p:spTree>
    <p:extLst>
      <p:ext uri="{BB962C8B-B14F-4D97-AF65-F5344CB8AC3E}">
        <p14:creationId xmlns:p14="http://schemas.microsoft.com/office/powerpoint/2010/main" val="6951373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585" r:id="rId1"/>
    <p:sldLayoutId id="2147484584" r:id="rId2"/>
    <p:sldLayoutId id="2147484591" r:id="rId3"/>
    <p:sldLayoutId id="2147484588" r:id="rId4"/>
    <p:sldLayoutId id="2147484589" r:id="rId5"/>
    <p:sldLayoutId id="2147484586" r:id="rId6"/>
    <p:sldLayoutId id="2147484592" r:id="rId7"/>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lumMod val="50000"/>
              <a:lumOff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hyperlink" Target="http://www.rco.wa.gov/grants/schedules.shtml"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www.rco.wa.gov/prism_app/PRISM_Help.shtml" TargetMode="Externa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hyperlink" Target="http://www.rco.wa.gov/doc_pages/reimbursement.shtml" TargetMode="External"/><Relationship Id="rId5" Type="http://schemas.openxmlformats.org/officeDocument/2006/relationships/hyperlink" Target="http://www.rco.wa.gov/doc_pages/other_pubs.shtml#salmon"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52400" y="838200"/>
            <a:ext cx="8839200" cy="762000"/>
          </a:xfrm>
        </p:spPr>
        <p:txBody>
          <a:bodyPr/>
          <a:lstStyle/>
          <a:p>
            <a:r>
              <a:rPr lang="en-US" dirty="0" smtClean="0">
                <a:solidFill>
                  <a:schemeClr val="accent2">
                    <a:lumMod val="40000"/>
                    <a:lumOff val="60000"/>
                  </a:schemeClr>
                </a:solidFill>
              </a:rPr>
              <a:t>Successful Applicant Workshop</a:t>
            </a:r>
            <a:endParaRPr lang="en-US" dirty="0">
              <a:solidFill>
                <a:schemeClr val="accent2">
                  <a:lumMod val="40000"/>
                  <a:lumOff val="60000"/>
                </a:schemeClr>
              </a:solidFill>
            </a:endParaRPr>
          </a:p>
        </p:txBody>
      </p:sp>
      <p:sp>
        <p:nvSpPr>
          <p:cNvPr id="4" name="Content Placeholder 3"/>
          <p:cNvSpPr>
            <a:spLocks noGrp="1"/>
          </p:cNvSpPr>
          <p:nvPr>
            <p:ph type="body" idx="1"/>
          </p:nvPr>
        </p:nvSpPr>
        <p:spPr>
          <a:prstGeom prst="rect">
            <a:avLst/>
          </a:prstGeom>
        </p:spPr>
        <p:txBody>
          <a:bodyPr/>
          <a:lstStyle/>
          <a:p>
            <a:pPr algn="l"/>
            <a:r>
              <a:rPr lang="en-US" dirty="0" smtClean="0">
                <a:solidFill>
                  <a:schemeClr val="accent2">
                    <a:lumMod val="20000"/>
                    <a:lumOff val="80000"/>
                  </a:schemeClr>
                </a:solidFill>
              </a:rPr>
              <a:t>Upper Skagit River</a:t>
            </a:r>
            <a:endParaRPr lang="en-US" dirty="0">
              <a:solidFill>
                <a:schemeClr val="accent2">
                  <a:lumMod val="20000"/>
                  <a:lumOff val="80000"/>
                </a:schemeClr>
              </a:solidFill>
            </a:endParaRPr>
          </a:p>
        </p:txBody>
      </p:sp>
      <p:sp>
        <p:nvSpPr>
          <p:cNvPr id="4099" name="Text Box 9"/>
          <p:cNvSpPr txBox="1">
            <a:spLocks noChangeArrowheads="1"/>
          </p:cNvSpPr>
          <p:nvPr/>
        </p:nvSpPr>
        <p:spPr bwMode="auto">
          <a:xfrm>
            <a:off x="2514600" y="1524000"/>
            <a:ext cx="17526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4100" name="Text Box 11"/>
          <p:cNvSpPr txBox="1">
            <a:spLocks noChangeArrowheads="1"/>
          </p:cNvSpPr>
          <p:nvPr/>
        </p:nvSpPr>
        <p:spPr bwMode="auto">
          <a:xfrm>
            <a:off x="6477000" y="29718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3" name="TextBox 2"/>
          <p:cNvSpPr txBox="1"/>
          <p:nvPr/>
        </p:nvSpPr>
        <p:spPr>
          <a:xfrm>
            <a:off x="304800" y="5334000"/>
            <a:ext cx="8534400" cy="646331"/>
          </a:xfrm>
          <a:prstGeom prst="rect">
            <a:avLst/>
          </a:prstGeom>
          <a:solidFill>
            <a:schemeClr val="bg1">
              <a:alpha val="63000"/>
            </a:schemeClr>
          </a:solidFill>
        </p:spPr>
        <p:txBody>
          <a:bodyPr wrap="square" rtlCol="0">
            <a:spAutoFit/>
          </a:bodyPr>
          <a:lstStyle/>
          <a:p>
            <a:r>
              <a:rPr lang="en-US" dirty="0" smtClean="0"/>
              <a:t>All slideshows in this series of trainings are optimized to be viewed in the slide show presentation format. Please click above or below on the slide show icon. </a:t>
            </a:r>
            <a:endParaRPr lang="en-US" dirty="0"/>
          </a:p>
        </p:txBody>
      </p:sp>
      <p:pic>
        <p:nvPicPr>
          <p:cNvPr id="5" name="Picture 4"/>
          <p:cNvPicPr>
            <a:picLocks noChangeAspect="1"/>
          </p:cNvPicPr>
          <p:nvPr/>
        </p:nvPicPr>
        <p:blipFill>
          <a:blip r:embed="rId7"/>
          <a:stretch>
            <a:fillRect/>
          </a:stretch>
        </p:blipFill>
        <p:spPr>
          <a:xfrm>
            <a:off x="8382000" y="5715000"/>
            <a:ext cx="295275" cy="238125"/>
          </a:xfrm>
          <a:prstGeom prst="rect">
            <a:avLst/>
          </a:prstGeom>
        </p:spPr>
      </p:pic>
      <p:pic>
        <p:nvPicPr>
          <p:cNvPr id="6" name="Picture 5"/>
          <p:cNvPicPr>
            <a:picLocks noChangeAspect="1"/>
          </p:cNvPicPr>
          <p:nvPr/>
        </p:nvPicPr>
        <p:blipFill>
          <a:blip r:embed="rId8"/>
          <a:stretch>
            <a:fillRect/>
          </a:stretch>
        </p:blipFill>
        <p:spPr>
          <a:xfrm>
            <a:off x="8382000" y="5410200"/>
            <a:ext cx="304800" cy="2194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5094"/>
    </mc:Choice>
    <mc:Fallback xmlns="">
      <p:transition spd="slow" advTm="550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r>
              <a:rPr lang="en-US" dirty="0" smtClean="0"/>
              <a:t>Other RCO Grant Programs</a:t>
            </a:r>
            <a:endParaRPr lang="en-US" dirty="0"/>
          </a:p>
        </p:txBody>
      </p:sp>
      <p:sp>
        <p:nvSpPr>
          <p:cNvPr id="10" name="Content Placeholder 9"/>
          <p:cNvSpPr>
            <a:spLocks noGrp="1"/>
          </p:cNvSpPr>
          <p:nvPr>
            <p:ph idx="1"/>
          </p:nvPr>
        </p:nvSpPr>
        <p:spPr/>
        <p:txBody>
          <a:bodyPr/>
          <a:lstStyle/>
          <a:p>
            <a:pPr marL="457200" lvl="2" indent="-274320">
              <a:spcBef>
                <a:spcPts val="600"/>
              </a:spcBef>
              <a:buClr>
                <a:schemeClr val="accent1">
                  <a:lumMod val="75000"/>
                </a:schemeClr>
              </a:buClr>
              <a:buFont typeface="Wingdings" pitchFamily="2" charset="2"/>
              <a:buChar char="ü"/>
              <a:defRPr/>
            </a:pPr>
            <a:r>
              <a:rPr lang="en-US" sz="2300" b="1" dirty="0" smtClean="0">
                <a:solidFill>
                  <a:schemeClr val="accent1">
                    <a:lumMod val="50000"/>
                  </a:schemeClr>
                </a:solidFill>
              </a:rPr>
              <a:t>Aquatic Lands Enhancement Account (ALEA)</a:t>
            </a:r>
          </a:p>
          <a:p>
            <a:pPr marL="457200" lvl="2" indent="-274320">
              <a:spcBef>
                <a:spcPts val="600"/>
              </a:spcBef>
              <a:buClr>
                <a:schemeClr val="accent1">
                  <a:lumMod val="75000"/>
                </a:schemeClr>
              </a:buClr>
              <a:defRPr/>
            </a:pPr>
            <a:r>
              <a:rPr lang="en-US" sz="2300" dirty="0" smtClean="0">
                <a:solidFill>
                  <a:schemeClr val="tx1">
                    <a:lumMod val="50000"/>
                    <a:lumOff val="50000"/>
                  </a:schemeClr>
                </a:solidFill>
              </a:rPr>
              <a:t>Boating Facilities Program (BFP)</a:t>
            </a:r>
          </a:p>
          <a:p>
            <a:pPr marL="457200" lvl="2" indent="-274320">
              <a:spcBef>
                <a:spcPts val="600"/>
              </a:spcBef>
              <a:buClr>
                <a:schemeClr val="accent1">
                  <a:lumMod val="75000"/>
                </a:schemeClr>
              </a:buClr>
              <a:defRPr/>
            </a:pPr>
            <a:r>
              <a:rPr lang="en-US" sz="2300" dirty="0" smtClean="0">
                <a:solidFill>
                  <a:schemeClr val="tx1">
                    <a:lumMod val="50000"/>
                    <a:lumOff val="50000"/>
                  </a:schemeClr>
                </a:solidFill>
              </a:rPr>
              <a:t>Boating Infrastructure Grant Program (BIG)</a:t>
            </a:r>
          </a:p>
          <a:p>
            <a:pPr marL="457200" lvl="2" indent="-274320">
              <a:spcBef>
                <a:spcPts val="600"/>
              </a:spcBef>
              <a:buClr>
                <a:schemeClr val="accent1">
                  <a:lumMod val="75000"/>
                </a:schemeClr>
              </a:buClr>
              <a:buFont typeface="Wingdings" pitchFamily="2" charset="2"/>
              <a:buChar char="ü"/>
              <a:defRPr/>
            </a:pPr>
            <a:r>
              <a:rPr lang="en-US" sz="2300" b="1" dirty="0" smtClean="0">
                <a:solidFill>
                  <a:schemeClr val="accent1">
                    <a:lumMod val="50000"/>
                  </a:schemeClr>
                </a:solidFill>
              </a:rPr>
              <a:t>Estuary and Salmon Restoration Program (ESRP)</a:t>
            </a:r>
          </a:p>
          <a:p>
            <a:pPr marL="457200" lvl="2" indent="-274320">
              <a:spcBef>
                <a:spcPts val="600"/>
              </a:spcBef>
              <a:buClr>
                <a:schemeClr val="accent1">
                  <a:lumMod val="75000"/>
                </a:schemeClr>
              </a:buClr>
              <a:buFont typeface="Wingdings" pitchFamily="2" charset="2"/>
              <a:buChar char="ü"/>
              <a:defRPr/>
            </a:pPr>
            <a:r>
              <a:rPr lang="en-US" sz="2300" b="1" dirty="0" smtClean="0">
                <a:solidFill>
                  <a:schemeClr val="accent1">
                    <a:lumMod val="50000"/>
                  </a:schemeClr>
                </a:solidFill>
              </a:rPr>
              <a:t>Family Forest Fish Passage Program (FFFPP)</a:t>
            </a:r>
          </a:p>
          <a:p>
            <a:pPr marL="457200" lvl="2" indent="-274320">
              <a:spcBef>
                <a:spcPts val="600"/>
              </a:spcBef>
              <a:buClr>
                <a:schemeClr val="accent1">
                  <a:lumMod val="75000"/>
                </a:schemeClr>
              </a:buClr>
              <a:defRPr/>
            </a:pPr>
            <a:r>
              <a:rPr lang="en-US" sz="2300" dirty="0" smtClean="0">
                <a:solidFill>
                  <a:schemeClr val="tx1">
                    <a:lumMod val="50000"/>
                    <a:lumOff val="50000"/>
                  </a:schemeClr>
                </a:solidFill>
              </a:rPr>
              <a:t>Firearms and Archery Range Recreation Program (FARR)</a:t>
            </a:r>
          </a:p>
          <a:p>
            <a:pPr marL="457200" lvl="2" indent="-274320">
              <a:spcBef>
                <a:spcPts val="600"/>
              </a:spcBef>
              <a:buClr>
                <a:schemeClr val="accent1">
                  <a:lumMod val="75000"/>
                </a:schemeClr>
              </a:buClr>
              <a:defRPr/>
            </a:pPr>
            <a:r>
              <a:rPr lang="en-US" sz="2300" dirty="0" smtClean="0">
                <a:solidFill>
                  <a:schemeClr val="tx1">
                    <a:lumMod val="50000"/>
                    <a:lumOff val="50000"/>
                  </a:schemeClr>
                </a:solidFill>
              </a:rPr>
              <a:t>Land and Water Conservation Fund (LWCF)</a:t>
            </a:r>
          </a:p>
          <a:p>
            <a:pPr marL="457200" lvl="2" indent="-274320">
              <a:spcBef>
                <a:spcPts val="600"/>
              </a:spcBef>
              <a:buClr>
                <a:schemeClr val="accent1">
                  <a:lumMod val="75000"/>
                </a:schemeClr>
              </a:buClr>
              <a:defRPr/>
            </a:pPr>
            <a:r>
              <a:rPr lang="en-US" sz="2300" dirty="0" smtClean="0">
                <a:solidFill>
                  <a:schemeClr val="tx1">
                    <a:lumMod val="50000"/>
                    <a:lumOff val="50000"/>
                  </a:schemeClr>
                </a:solidFill>
              </a:rPr>
              <a:t>Non-highway and Off-Road Vehicle Activities Program (NOVA)</a:t>
            </a:r>
          </a:p>
          <a:p>
            <a:pPr marL="457200" lvl="2" indent="-274320">
              <a:spcBef>
                <a:spcPts val="600"/>
              </a:spcBef>
              <a:buClr>
                <a:schemeClr val="accent1">
                  <a:lumMod val="75000"/>
                </a:schemeClr>
              </a:buClr>
              <a:defRPr/>
            </a:pPr>
            <a:r>
              <a:rPr lang="en-US" sz="2300" dirty="0" smtClean="0">
                <a:solidFill>
                  <a:schemeClr val="tx1">
                    <a:lumMod val="50000"/>
                    <a:lumOff val="50000"/>
                  </a:schemeClr>
                </a:solidFill>
              </a:rPr>
              <a:t>Recreational Trails Program (RTP)</a:t>
            </a:r>
          </a:p>
          <a:p>
            <a:pPr marL="457200" lvl="2" indent="-274320">
              <a:spcBef>
                <a:spcPts val="600"/>
              </a:spcBef>
              <a:buClr>
                <a:schemeClr val="accent1">
                  <a:lumMod val="75000"/>
                </a:schemeClr>
              </a:buClr>
              <a:buFont typeface="Wingdings" pitchFamily="2" charset="2"/>
              <a:buChar char="ü"/>
              <a:defRPr/>
            </a:pPr>
            <a:r>
              <a:rPr lang="en-US" sz="2300" b="1" dirty="0" smtClean="0">
                <a:solidFill>
                  <a:schemeClr val="accent1">
                    <a:lumMod val="50000"/>
                  </a:schemeClr>
                </a:solidFill>
              </a:rPr>
              <a:t>Salmon Recovery Funding Board (SRFB)</a:t>
            </a:r>
          </a:p>
          <a:p>
            <a:pPr marL="457200" lvl="2" indent="-274320">
              <a:spcBef>
                <a:spcPts val="600"/>
              </a:spcBef>
              <a:buClr>
                <a:schemeClr val="accent1">
                  <a:lumMod val="75000"/>
                </a:schemeClr>
              </a:buClr>
              <a:buFont typeface="Wingdings" pitchFamily="2" charset="2"/>
              <a:buChar char="ü"/>
              <a:defRPr/>
            </a:pPr>
            <a:r>
              <a:rPr lang="en-US" sz="2300" b="1" dirty="0" smtClean="0"/>
              <a:t>Puget Sound Acquisition and Restoration (</a:t>
            </a:r>
            <a:r>
              <a:rPr lang="en-US" sz="2300" b="1" dirty="0" err="1" smtClean="0"/>
              <a:t>PSAR</a:t>
            </a:r>
            <a:r>
              <a:rPr lang="en-US" sz="2300" b="1" dirty="0" smtClean="0"/>
              <a:t>)</a:t>
            </a:r>
            <a:endParaRPr lang="en-US" sz="2300" b="1" dirty="0" smtClean="0">
              <a:solidFill>
                <a:schemeClr val="accent1">
                  <a:lumMod val="50000"/>
                </a:schemeClr>
              </a:solidFill>
            </a:endParaRPr>
          </a:p>
          <a:p>
            <a:pPr marL="457200" lvl="2" indent="-274320">
              <a:spcBef>
                <a:spcPts val="600"/>
              </a:spcBef>
              <a:buClr>
                <a:schemeClr val="accent1">
                  <a:lumMod val="75000"/>
                </a:schemeClr>
              </a:buClr>
              <a:buFont typeface="Wingdings" pitchFamily="2" charset="2"/>
              <a:buChar char="ü"/>
              <a:defRPr/>
            </a:pPr>
            <a:r>
              <a:rPr lang="en-US" sz="2300" b="1" dirty="0" smtClean="0">
                <a:solidFill>
                  <a:schemeClr val="accent1">
                    <a:lumMod val="50000"/>
                  </a:schemeClr>
                </a:solidFill>
              </a:rPr>
              <a:t>Washington Wildlife and Recreation Program (WWRP)</a:t>
            </a:r>
          </a:p>
          <a:p>
            <a:endParaRPr lang="en-US" dirty="0"/>
          </a:p>
        </p:txBody>
      </p:sp>
      <p:sp>
        <p:nvSpPr>
          <p:cNvPr id="12" name="Content Placeholder 11"/>
          <p:cNvSpPr>
            <a:spLocks noGrp="1"/>
          </p:cNvSpPr>
          <p:nvPr>
            <p:ph sz="quarter" idx="10"/>
          </p:nvPr>
        </p:nvSpPr>
        <p:spPr/>
        <p:txBody>
          <a:bodyPr/>
          <a:lstStyle/>
          <a:p>
            <a:r>
              <a:rPr lang="en-US" dirty="0" smtClean="0">
                <a:hlinkClick r:id="rId5"/>
              </a:rPr>
              <a:t>www.rco.wa.gov/grants/schedules.shtml</a:t>
            </a:r>
            <a:r>
              <a:rPr lang="en-US" dirty="0" smtClean="0"/>
              <a:t> </a:t>
            </a:r>
            <a:endParaRPr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p:transition advTm="416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Kaleen Cottingham RCO Director</a:t>
            </a:r>
            <a:endParaRPr lang="en-US" dirty="0"/>
          </a:p>
        </p:txBody>
      </p:sp>
      <p:grpSp>
        <p:nvGrpSpPr>
          <p:cNvPr id="15" name="Group 14"/>
          <p:cNvGrpSpPr/>
          <p:nvPr/>
        </p:nvGrpSpPr>
        <p:grpSpPr>
          <a:xfrm>
            <a:off x="2314550" y="5460907"/>
            <a:ext cx="4480560" cy="914400"/>
            <a:chOff x="2314550" y="5460907"/>
            <a:chExt cx="4480560" cy="914400"/>
          </a:xfrm>
        </p:grpSpPr>
        <p:sp>
          <p:nvSpPr>
            <p:cNvPr id="17" name="Content Placeholder 1"/>
            <p:cNvSpPr txBox="1">
              <a:spLocks/>
            </p:cNvSpPr>
            <p:nvPr/>
          </p:nvSpPr>
          <p:spPr>
            <a:xfrm>
              <a:off x="2314550" y="5460907"/>
              <a:ext cx="4480560" cy="914400"/>
            </a:xfrm>
            <a:prstGeom prst="rect">
              <a:avLst/>
            </a:prstGeom>
            <a:ln>
              <a:noFill/>
            </a:ln>
          </p:spPr>
          <p:style>
            <a:lnRef idx="2">
              <a:schemeClr val="accent3"/>
            </a:lnRef>
            <a:fillRef idx="1">
              <a:schemeClr val="lt1"/>
            </a:fillRef>
            <a:effectRef idx="0">
              <a:schemeClr val="accent3"/>
            </a:effectRef>
            <a:fontRef idx="minor">
              <a:schemeClr val="dk1"/>
            </a:fontRef>
          </p:style>
          <p:txBody>
            <a:bodyPr>
              <a:normAutofit/>
            </a:bodyPr>
            <a:lstStyle>
              <a:lvl1pPr marL="342900" indent="-342900" algn="l" defTabSz="914400" rtl="0" eaLnBrk="1" latinLnBrk="0" hangingPunct="1">
                <a:spcBef>
                  <a:spcPct val="20000"/>
                </a:spcBef>
                <a:buClr>
                  <a:schemeClr val="accent3"/>
                </a:buClr>
                <a:buSzPct val="125000"/>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Clr>
                  <a:schemeClr val="accent3"/>
                </a:buClr>
                <a:buSzPct val="115000"/>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endParaRPr lang="en-US" sz="5400" dirty="0" smtClean="0">
                <a:solidFill>
                  <a:srgbClr val="17365D"/>
                </a:solidFill>
              </a:endParaRPr>
            </a:p>
            <a:p>
              <a:pPr marL="0" indent="0" algn="ctr">
                <a:buFont typeface="Arial" pitchFamily="34" charset="0"/>
                <a:buNone/>
              </a:pPr>
              <a:endParaRPr lang="en-US" sz="5400" dirty="0" smtClean="0">
                <a:solidFill>
                  <a:srgbClr val="17365D"/>
                </a:solidFill>
              </a:endParaRPr>
            </a:p>
          </p:txBody>
        </p:sp>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61679" y="5577709"/>
              <a:ext cx="4054808" cy="696868"/>
            </a:xfrm>
            <a:prstGeom prst="rect">
              <a:avLst/>
            </a:prstGeom>
            <a:ln>
              <a:noFill/>
            </a:ln>
          </p:spPr>
        </p:pic>
      </p:grpSp>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27462" y="1046400"/>
            <a:ext cx="4713663" cy="3535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42281268"/>
      </p:ext>
    </p:extLst>
  </p:cSld>
  <p:clrMapOvr>
    <a:masterClrMapping/>
  </p:clrMapOvr>
  <mc:AlternateContent xmlns:mc="http://schemas.openxmlformats.org/markup-compatibility/2006" xmlns:p14="http://schemas.microsoft.com/office/powerpoint/2010/main">
    <mc:Choice Requires="p14">
      <p:transition spd="slow" p14:dur="2000" advTm="122050"/>
    </mc:Choice>
    <mc:Fallback xmlns="">
      <p:transition spd="slow" advTm="1220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7"/>
          <p:cNvSpPr>
            <a:spLocks noGrp="1"/>
          </p:cNvSpPr>
          <p:nvPr>
            <p:ph sz="quarter" idx="4294967295"/>
          </p:nvPr>
        </p:nvSpPr>
        <p:spPr>
          <a:xfrm>
            <a:off x="152400" y="5943600"/>
            <a:ext cx="4114800" cy="348919"/>
          </a:xfrm>
          <a:prstGeom prst="rect">
            <a:avLst/>
          </a:prstGeom>
        </p:spPr>
        <p:txBody>
          <a:bodyPr/>
          <a:lstStyle/>
          <a:p>
            <a:pPr marL="0" indent="0">
              <a:buNone/>
            </a:pPr>
            <a:r>
              <a:rPr lang="en-US" sz="1400" dirty="0" smtClean="0"/>
              <a:t>Flood Fencing, Skykomish River</a:t>
            </a:r>
            <a:endParaRPr lang="en-US" sz="1400" dirty="0"/>
          </a:p>
        </p:txBody>
      </p:sp>
      <p:sp>
        <p:nvSpPr>
          <p:cNvPr id="27" name="Content Placeholder 26"/>
          <p:cNvSpPr>
            <a:spLocks noGrp="1"/>
          </p:cNvSpPr>
          <p:nvPr>
            <p:ph sz="quarter" idx="10"/>
          </p:nvPr>
        </p:nvSpPr>
        <p:spPr/>
        <p:txBody>
          <a:bodyPr/>
          <a:lstStyle/>
          <a:p>
            <a:r>
              <a:rPr lang="en-US" dirty="0" smtClean="0"/>
              <a:t> </a:t>
            </a:r>
            <a:endParaRPr lang="en-US" dirty="0"/>
          </a:p>
        </p:txBody>
      </p:sp>
      <p:sp>
        <p:nvSpPr>
          <p:cNvPr id="11" name="Content Placeholder 10"/>
          <p:cNvSpPr>
            <a:spLocks noGrp="1"/>
          </p:cNvSpPr>
          <p:nvPr>
            <p:ph idx="1"/>
          </p:nvPr>
        </p:nvSpPr>
        <p:spPr>
          <a:xfrm>
            <a:off x="4724400" y="1112837"/>
            <a:ext cx="4267200" cy="5592763"/>
          </a:xfrm>
        </p:spPr>
        <p:txBody>
          <a:bodyPr/>
          <a:lstStyle/>
          <a:p>
            <a:pPr marL="342900" lvl="1" indent="-342900">
              <a:spcBef>
                <a:spcPts val="0"/>
              </a:spcBef>
              <a:spcAft>
                <a:spcPts val="800"/>
              </a:spcAft>
              <a:buFont typeface="Arial" panose="020B0604020202020204" pitchFamily="34" charset="0"/>
              <a:buChar char="•"/>
            </a:pPr>
            <a:r>
              <a:rPr lang="en-US" sz="2400" dirty="0" smtClean="0">
                <a:solidFill>
                  <a:schemeClr val="accent3">
                    <a:lumMod val="50000"/>
                  </a:schemeClr>
                </a:solidFill>
              </a:rPr>
              <a:t>SRFB Project Agreement 101</a:t>
            </a:r>
          </a:p>
          <a:p>
            <a:pPr marL="342900" lvl="1" indent="-342900">
              <a:spcBef>
                <a:spcPts val="0"/>
              </a:spcBef>
              <a:spcAft>
                <a:spcPts val="800"/>
              </a:spcAft>
              <a:buFont typeface="Arial" panose="020B0604020202020204" pitchFamily="34" charset="0"/>
              <a:buChar char="•"/>
            </a:pPr>
            <a:r>
              <a:rPr lang="en-US" sz="2400" dirty="0" smtClean="0">
                <a:solidFill>
                  <a:schemeClr val="accent3">
                    <a:lumMod val="50000"/>
                  </a:schemeClr>
                </a:solidFill>
              </a:rPr>
              <a:t>Living Up to Expectations</a:t>
            </a:r>
          </a:p>
          <a:p>
            <a:pPr marL="342900" lvl="1" indent="-342900">
              <a:spcBef>
                <a:spcPts val="0"/>
              </a:spcBef>
              <a:spcAft>
                <a:spcPts val="800"/>
              </a:spcAft>
              <a:buFont typeface="Arial" panose="020B0604020202020204" pitchFamily="34" charset="0"/>
              <a:buChar char="•"/>
            </a:pPr>
            <a:r>
              <a:rPr lang="en-US" dirty="0" smtClean="0">
                <a:solidFill>
                  <a:schemeClr val="accent3">
                    <a:lumMod val="50000"/>
                  </a:schemeClr>
                </a:solidFill>
              </a:rPr>
              <a:t>Restoration Permitting Options</a:t>
            </a:r>
            <a:endParaRPr lang="en-US" sz="2400" dirty="0" smtClean="0">
              <a:solidFill>
                <a:schemeClr val="accent3">
                  <a:lumMod val="50000"/>
                </a:schemeClr>
              </a:solidFill>
            </a:endParaRPr>
          </a:p>
          <a:p>
            <a:pPr marL="342900" lvl="1" indent="-342900">
              <a:spcBef>
                <a:spcPts val="0"/>
              </a:spcBef>
              <a:spcAft>
                <a:spcPts val="800"/>
              </a:spcAft>
              <a:buFont typeface="Arial" panose="020B0604020202020204" pitchFamily="34" charset="0"/>
              <a:buChar char="•"/>
            </a:pPr>
            <a:r>
              <a:rPr lang="en-US" sz="2400" dirty="0" smtClean="0">
                <a:solidFill>
                  <a:schemeClr val="accent3">
                    <a:lumMod val="50000"/>
                  </a:schemeClr>
                </a:solidFill>
              </a:rPr>
              <a:t>Meeting Project Deliverable Standards</a:t>
            </a:r>
          </a:p>
          <a:p>
            <a:pPr marL="342900" lvl="1" indent="-342900">
              <a:spcBef>
                <a:spcPts val="0"/>
              </a:spcBef>
              <a:spcAft>
                <a:spcPts val="800"/>
              </a:spcAft>
              <a:buFont typeface="Arial" panose="020B0604020202020204" pitchFamily="34" charset="0"/>
              <a:buChar char="•"/>
            </a:pPr>
            <a:r>
              <a:rPr lang="en-US" sz="2400" dirty="0" smtClean="0">
                <a:solidFill>
                  <a:schemeClr val="accent3">
                    <a:lumMod val="50000"/>
                  </a:schemeClr>
                </a:solidFill>
              </a:rPr>
              <a:t>Staying on Track</a:t>
            </a:r>
          </a:p>
          <a:p>
            <a:pPr marL="342900" lvl="1" indent="-342900">
              <a:spcBef>
                <a:spcPts val="0"/>
              </a:spcBef>
              <a:spcAft>
                <a:spcPts val="800"/>
              </a:spcAft>
              <a:buFont typeface="Arial" panose="020B0604020202020204" pitchFamily="34" charset="0"/>
              <a:buChar char="•"/>
            </a:pPr>
            <a:r>
              <a:rPr lang="en-US" sz="2400" dirty="0" smtClean="0">
                <a:solidFill>
                  <a:schemeClr val="accent3">
                    <a:lumMod val="50000"/>
                  </a:schemeClr>
                </a:solidFill>
              </a:rPr>
              <a:t>Requesting Amendments</a:t>
            </a:r>
          </a:p>
          <a:p>
            <a:pPr marL="342900" lvl="1" indent="-342900">
              <a:spcBef>
                <a:spcPts val="0"/>
              </a:spcBef>
              <a:spcAft>
                <a:spcPts val="800"/>
              </a:spcAft>
              <a:buFont typeface="Arial" panose="020B0604020202020204" pitchFamily="34" charset="0"/>
              <a:buChar char="•"/>
            </a:pPr>
            <a:r>
              <a:rPr lang="en-US" sz="2400" dirty="0" smtClean="0">
                <a:solidFill>
                  <a:schemeClr val="accent3">
                    <a:lumMod val="50000"/>
                  </a:schemeClr>
                </a:solidFill>
              </a:rPr>
              <a:t>Seeking Technical Assistance </a:t>
            </a:r>
          </a:p>
        </p:txBody>
      </p:sp>
      <p:sp>
        <p:nvSpPr>
          <p:cNvPr id="8194" name="Title 1"/>
          <p:cNvSpPr>
            <a:spLocks noGrp="1"/>
          </p:cNvSpPr>
          <p:nvPr>
            <p:ph type="title"/>
          </p:nvPr>
        </p:nvSpPr>
        <p:spPr/>
        <p:txBody>
          <a:bodyPr/>
          <a:lstStyle/>
          <a:p>
            <a:r>
              <a:rPr lang="en-US" sz="3000" dirty="0" smtClean="0"/>
              <a:t>Successful Applicant Workshop Agenda</a:t>
            </a:r>
            <a:endParaRPr lang="en-US" sz="3000" dirty="0"/>
          </a:p>
        </p:txBody>
      </p:sp>
      <p:pic>
        <p:nvPicPr>
          <p:cNvPr id="8197"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21434" y="1182806"/>
            <a:ext cx="4341187" cy="468459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27779020"/>
      </p:ext>
    </p:extLst>
  </p:cSld>
  <p:clrMapOvr>
    <a:masterClrMapping/>
  </p:clrMapOvr>
  <p:transition advTm="356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Available Trainings</a:t>
            </a:r>
            <a:endParaRPr lang="en-US" dirty="0"/>
          </a:p>
        </p:txBody>
      </p:sp>
      <p:sp>
        <p:nvSpPr>
          <p:cNvPr id="3" name="Content Placeholder 2"/>
          <p:cNvSpPr>
            <a:spLocks noGrp="1"/>
          </p:cNvSpPr>
          <p:nvPr>
            <p:ph idx="1"/>
          </p:nvPr>
        </p:nvSpPr>
        <p:spPr>
          <a:xfrm>
            <a:off x="152400" y="914400"/>
            <a:ext cx="8839200" cy="4800599"/>
          </a:xfrm>
        </p:spPr>
        <p:txBody>
          <a:bodyPr/>
          <a:lstStyle/>
          <a:p>
            <a:pPr marL="457200" indent="-457200">
              <a:buFont typeface="Arial" panose="020B0604020202020204" pitchFamily="34" charset="0"/>
              <a:buChar char="•"/>
            </a:pPr>
            <a:r>
              <a:rPr lang="en-US" dirty="0" smtClean="0"/>
              <a:t>Application Workshop</a:t>
            </a:r>
          </a:p>
          <a:p>
            <a:pPr marL="731520" lvl="1" indent="-457200"/>
            <a:r>
              <a:rPr lang="en-US" sz="2200" dirty="0">
                <a:hlinkClick r:id="rId5"/>
              </a:rPr>
              <a:t>http://</a:t>
            </a:r>
            <a:r>
              <a:rPr lang="en-US" sz="2200" dirty="0" smtClean="0">
                <a:hlinkClick r:id="rId5"/>
              </a:rPr>
              <a:t>www.rco.wa.gov/doc_pages/other_pubs.shtml#salmon</a:t>
            </a:r>
            <a:r>
              <a:rPr lang="en-US" sz="2200" dirty="0" smtClean="0"/>
              <a:t> </a:t>
            </a:r>
          </a:p>
          <a:p>
            <a:pPr marL="457200" indent="-457200">
              <a:buFont typeface="Arial" panose="020B0604020202020204" pitchFamily="34" charset="0"/>
              <a:buChar char="•"/>
            </a:pPr>
            <a:r>
              <a:rPr lang="en-US" dirty="0" smtClean="0"/>
              <a:t>Getting Paid – Reimbursement Information</a:t>
            </a:r>
          </a:p>
          <a:p>
            <a:pPr marL="731520" lvl="1" indent="-457200"/>
            <a:r>
              <a:rPr lang="en-US" sz="2200" dirty="0" smtClean="0">
                <a:hlinkClick r:id="rId6"/>
              </a:rPr>
              <a:t>http://www.rco.wa.gov/doc_pages/reimbursement.shtml</a:t>
            </a:r>
            <a:r>
              <a:rPr lang="en-US" sz="2200" dirty="0" smtClean="0"/>
              <a:t> </a:t>
            </a:r>
          </a:p>
          <a:p>
            <a:pPr marL="457200" indent="-457200">
              <a:buFont typeface="Arial" panose="020B0604020202020204" pitchFamily="34" charset="0"/>
              <a:buChar char="•"/>
            </a:pPr>
            <a:r>
              <a:rPr lang="en-US" sz="2600" dirty="0" smtClean="0"/>
              <a:t>PRISM technical assistance</a:t>
            </a:r>
          </a:p>
          <a:p>
            <a:pPr marL="731520" lvl="1" indent="-457200"/>
            <a:r>
              <a:rPr lang="en-US" sz="2200" dirty="0">
                <a:hlinkClick r:id="rId7"/>
              </a:rPr>
              <a:t>http://</a:t>
            </a:r>
            <a:r>
              <a:rPr lang="en-US" sz="2200" dirty="0" smtClean="0">
                <a:hlinkClick r:id="rId7"/>
              </a:rPr>
              <a:t>www.rco.wa.gov/prism_app/PRISM_Help.shtml</a:t>
            </a:r>
            <a:r>
              <a:rPr lang="en-US" sz="2200" dirty="0" smtClean="0"/>
              <a:t> </a:t>
            </a:r>
            <a:endParaRPr lang="en-US" sz="220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4535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0" y="4981432"/>
            <a:ext cx="9144000" cy="186124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Expected Workshop Outcomes </a:t>
            </a:r>
            <a:endParaRPr lang="en-US" dirty="0"/>
          </a:p>
        </p:txBody>
      </p:sp>
      <p:sp>
        <p:nvSpPr>
          <p:cNvPr id="8" name="Content Placeholder 7"/>
          <p:cNvSpPr>
            <a:spLocks noGrp="1"/>
          </p:cNvSpPr>
          <p:nvPr>
            <p:ph idx="1"/>
          </p:nvPr>
        </p:nvSpPr>
        <p:spPr>
          <a:xfrm>
            <a:off x="152400" y="1341437"/>
            <a:ext cx="8839200" cy="5135563"/>
          </a:xfrm>
        </p:spPr>
        <p:txBody>
          <a:bodyPr/>
          <a:lstStyle/>
          <a:p>
            <a:pPr marL="514350" lvl="1" indent="-514350">
              <a:buFont typeface="+mj-lt"/>
              <a:buAutoNum type="arabicPeriod"/>
            </a:pPr>
            <a:r>
              <a:rPr lang="en-US" dirty="0" smtClean="0">
                <a:solidFill>
                  <a:schemeClr val="accent6">
                    <a:lumMod val="50000"/>
                  </a:schemeClr>
                </a:solidFill>
              </a:rPr>
              <a:t>Be familiar with RCO’s project agreement</a:t>
            </a:r>
          </a:p>
          <a:p>
            <a:pPr marL="514350" lvl="1" indent="-514350">
              <a:buFont typeface="+mj-lt"/>
              <a:buAutoNum type="arabicPeriod"/>
            </a:pPr>
            <a:r>
              <a:rPr lang="en-US" dirty="0" smtClean="0">
                <a:solidFill>
                  <a:schemeClr val="accent6">
                    <a:lumMod val="50000"/>
                  </a:schemeClr>
                </a:solidFill>
              </a:rPr>
              <a:t>Know where to find key information.</a:t>
            </a:r>
          </a:p>
          <a:p>
            <a:pPr marL="514350" lvl="1" indent="-514350">
              <a:buFont typeface="+mj-lt"/>
              <a:buAutoNum type="arabicPeriod"/>
            </a:pPr>
            <a:r>
              <a:rPr lang="en-US" dirty="0" smtClean="0">
                <a:solidFill>
                  <a:schemeClr val="accent6">
                    <a:lumMod val="50000"/>
                  </a:schemeClr>
                </a:solidFill>
              </a:rPr>
              <a:t>Understand your project implementation responsibilities.</a:t>
            </a:r>
          </a:p>
          <a:p>
            <a:pPr marL="514350" lvl="1" indent="-514350">
              <a:buFont typeface="+mj-lt"/>
              <a:buAutoNum type="arabicPeriod"/>
            </a:pPr>
            <a:r>
              <a:rPr lang="en-US" dirty="0" smtClean="0">
                <a:solidFill>
                  <a:schemeClr val="accent6">
                    <a:lumMod val="50000"/>
                  </a:schemeClr>
                </a:solidFill>
              </a:rPr>
              <a:t>Understand how Grant Managers can assist you</a:t>
            </a:r>
            <a:r>
              <a:rPr lang="en-US" dirty="0">
                <a:solidFill>
                  <a:schemeClr val="accent6">
                    <a:lumMod val="50000"/>
                  </a:schemeClr>
                </a:solidFill>
              </a:rPr>
              <a:t>.</a:t>
            </a:r>
          </a:p>
          <a:p>
            <a:pPr marL="514350" lvl="1" indent="-514350">
              <a:buFont typeface="+mj-lt"/>
              <a:buAutoNum type="arabicPeriod"/>
            </a:pPr>
            <a:r>
              <a:rPr lang="en-US" dirty="0" smtClean="0">
                <a:solidFill>
                  <a:schemeClr val="accent6">
                    <a:lumMod val="50000"/>
                  </a:schemeClr>
                </a:solidFill>
              </a:rPr>
              <a:t>Be able to successfully implement your SRFB funded project.</a:t>
            </a:r>
            <a:endParaRPr lang="en-US" dirty="0">
              <a:solidFill>
                <a:schemeClr val="accent6">
                  <a:lumMod val="50000"/>
                </a:schemeClr>
              </a:solidFill>
            </a:endParaRPr>
          </a:p>
        </p:txBody>
      </p:sp>
      <p:sp>
        <p:nvSpPr>
          <p:cNvPr id="12" name="Content Placeholder 11"/>
          <p:cNvSpPr>
            <a:spLocks noGrp="1"/>
          </p:cNvSpPr>
          <p:nvPr>
            <p:ph sz="quarter" idx="11"/>
          </p:nvPr>
        </p:nvSpPr>
        <p:spPr>
          <a:xfrm>
            <a:off x="6629400" y="4648200"/>
            <a:ext cx="2514600" cy="320040"/>
          </a:xfrm>
        </p:spPr>
        <p:txBody>
          <a:bodyPr/>
          <a:lstStyle/>
          <a:p>
            <a:pPr algn="r"/>
            <a:r>
              <a:rPr lang="en-US" dirty="0" smtClean="0"/>
              <a:t>Salt Creek Estuary</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p:transition advTm="2624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00A3D6"/>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1D5ABF9177194AA293BDAE0AE6ED26" ma:contentTypeVersion="0" ma:contentTypeDescription="Create a new document." ma:contentTypeScope="" ma:versionID="c6264cfbb7acb54da4393017300f69f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63158A2-7F73-4E38-BA56-B6585EF51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3AA6856-9915-498F-956B-0549E520864F}">
  <ds:schemaRefs>
    <ds:schemaRef ds:uri="http://schemas.microsoft.com/sharepoint/v3/contenttype/forms"/>
  </ds:schemaRefs>
</ds:datastoreItem>
</file>

<file path=customXml/itemProps3.xml><?xml version="1.0" encoding="utf-8"?>
<ds:datastoreItem xmlns:ds="http://schemas.openxmlformats.org/officeDocument/2006/customXml" ds:itemID="{36151F89-6968-4147-B828-DAD8724DC072}">
  <ds:schemaRefs>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purl.org/dc/dcmityp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21056</TotalTime>
  <Words>966</Words>
  <Application>Microsoft Office PowerPoint</Application>
  <PresentationFormat>On-screen Show (4:3)</PresentationFormat>
  <Paragraphs>72</Paragraphs>
  <Slides>6</Slides>
  <Notes>6</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Times New Roman</vt:lpstr>
      <vt:lpstr>Trebuchet MS</vt:lpstr>
      <vt:lpstr>Wingdings</vt:lpstr>
      <vt:lpstr>Office Theme</vt:lpstr>
      <vt:lpstr>Successful Applicant Workshop</vt:lpstr>
      <vt:lpstr>Other RCO Grant Programs</vt:lpstr>
      <vt:lpstr>Kaleen Cottingham RCO Director</vt:lpstr>
      <vt:lpstr>Successful Applicant Workshop Agenda</vt:lpstr>
      <vt:lpstr>Other Available Trainings</vt:lpstr>
      <vt:lpstr>Expected Workshop Outcomes </vt:lpstr>
    </vt:vector>
  </TitlesOfParts>
  <Company>Interagency Committee for Outdoor Recreation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Salmon Recovery Funding Board</dc:title>
  <dc:creator>Interagency Committee for</dc:creator>
  <cp:lastModifiedBy>Euliss, Bob (RCO)</cp:lastModifiedBy>
  <cp:revision>1990</cp:revision>
  <cp:lastPrinted>2014-03-05T21:17:16Z</cp:lastPrinted>
  <dcterms:created xsi:type="dcterms:W3CDTF">2001-05-31T21:37:38Z</dcterms:created>
  <dcterms:modified xsi:type="dcterms:W3CDTF">2015-01-16T18:59:35Z</dcterms:modified>
</cp:coreProperties>
</file>