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82" r:id="rId4"/>
  </p:sldMasterIdLst>
  <p:notesMasterIdLst>
    <p:notesMasterId r:id="rId11"/>
  </p:notesMasterIdLst>
  <p:handoutMasterIdLst>
    <p:handoutMasterId r:id="rId12"/>
  </p:handoutMasterIdLst>
  <p:sldIdLst>
    <p:sldId id="1374" r:id="rId5"/>
    <p:sldId id="1377" r:id="rId6"/>
    <p:sldId id="1379" r:id="rId7"/>
    <p:sldId id="1380" r:id="rId8"/>
    <p:sldId id="1381" r:id="rId9"/>
    <p:sldId id="1463" r:id="rId1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 uri="{2D200454-40CA-4A62-9FC3-DE9A4176ACB9}">
      <p15:notesGuideLst xmlns:p15="http://schemas.microsoft.com/office/powerpoint/2012/main">
        <p15:guide id="1" orient="horz" pos="2927">
          <p15:clr>
            <a:srgbClr val="A4A3A4"/>
          </p15:clr>
        </p15:guide>
        <p15:guide id="2" pos="215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a Galuska" initials="TG" lastIdx="2" clrIdx="0"/>
  <p:cmAuthor id="1" name="Sarah Gage" initials="S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33333"/>
    <a:srgbClr val="336699"/>
    <a:srgbClr val="3366FF"/>
    <a:srgbClr val="FF0066"/>
    <a:srgbClr val="FF9900"/>
    <a:srgbClr val="FFFF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86355" autoAdjust="0"/>
  </p:normalViewPr>
  <p:slideViewPr>
    <p:cSldViewPr>
      <p:cViewPr varScale="1">
        <p:scale>
          <a:sx n="70" d="100"/>
          <a:sy n="70" d="100"/>
        </p:scale>
        <p:origin x="492" y="72"/>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842" y="264"/>
      </p:cViewPr>
      <p:guideLst>
        <p:guide orient="horz" pos="2927"/>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2971851" cy="464581"/>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lvl1pPr defTabSz="922147">
              <a:defRPr sz="1200">
                <a:latin typeface="Times New Roman" pitchFamily="18" charset="0"/>
              </a:defRPr>
            </a:lvl1pPr>
          </a:lstStyle>
          <a:p>
            <a:pPr>
              <a:defRPr/>
            </a:pPr>
            <a:r>
              <a:rPr lang="en-US" dirty="0"/>
              <a:t>SRFB 2008 Application Workshop</a:t>
            </a:r>
          </a:p>
        </p:txBody>
      </p:sp>
      <p:sp>
        <p:nvSpPr>
          <p:cNvPr id="18435" name="Rectangle 3"/>
          <p:cNvSpPr>
            <a:spLocks noGrp="1" noChangeArrowheads="1"/>
          </p:cNvSpPr>
          <p:nvPr>
            <p:ph type="dt" sz="quarter" idx="1"/>
          </p:nvPr>
        </p:nvSpPr>
        <p:spPr bwMode="auto">
          <a:xfrm>
            <a:off x="3886150" y="1"/>
            <a:ext cx="2971851" cy="464581"/>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lvl1pPr algn="r" defTabSz="922147">
              <a:defRPr sz="1200">
                <a:latin typeface="Times New Roman" pitchFamily="18" charset="0"/>
              </a:defRPr>
            </a:lvl1pPr>
          </a:lstStyle>
          <a:p>
            <a:pPr>
              <a:defRPr/>
            </a:pPr>
            <a:endParaRPr lang="en-US" dirty="0"/>
          </a:p>
        </p:txBody>
      </p:sp>
      <p:sp>
        <p:nvSpPr>
          <p:cNvPr id="18436" name="Rectangle 4"/>
          <p:cNvSpPr>
            <a:spLocks noGrp="1" noChangeArrowheads="1"/>
          </p:cNvSpPr>
          <p:nvPr>
            <p:ph type="ftr" sz="quarter" idx="2"/>
          </p:nvPr>
        </p:nvSpPr>
        <p:spPr bwMode="auto">
          <a:xfrm>
            <a:off x="0" y="8831821"/>
            <a:ext cx="2971851" cy="464581"/>
          </a:xfrm>
          <a:prstGeom prst="rect">
            <a:avLst/>
          </a:prstGeom>
          <a:noFill/>
          <a:ln w="9525">
            <a:noFill/>
            <a:miter lim="800000"/>
            <a:headEnd/>
            <a:tailEnd/>
          </a:ln>
          <a:effectLst/>
        </p:spPr>
        <p:txBody>
          <a:bodyPr vert="horz" wrap="square" lIns="92281" tIns="46141" rIns="92281" bIns="46141" numCol="1" anchor="b" anchorCtr="0" compatLnSpc="1">
            <a:prstTxWarp prst="textNoShape">
              <a:avLst/>
            </a:prstTxWarp>
          </a:bodyPr>
          <a:lstStyle>
            <a:lvl1pPr defTabSz="922147">
              <a:defRPr sz="1200">
                <a:latin typeface="Times New Roman" pitchFamily="18" charset="0"/>
              </a:defRPr>
            </a:lvl1pPr>
          </a:lstStyle>
          <a:p>
            <a:pPr>
              <a:defRPr/>
            </a:pPr>
            <a:endParaRPr lang="en-US" dirty="0"/>
          </a:p>
        </p:txBody>
      </p:sp>
      <p:sp>
        <p:nvSpPr>
          <p:cNvPr id="18437" name="Rectangle 5"/>
          <p:cNvSpPr>
            <a:spLocks noGrp="1" noChangeArrowheads="1"/>
          </p:cNvSpPr>
          <p:nvPr>
            <p:ph type="sldNum" sz="quarter" idx="3"/>
          </p:nvPr>
        </p:nvSpPr>
        <p:spPr bwMode="auto">
          <a:xfrm>
            <a:off x="3886150" y="8831821"/>
            <a:ext cx="2971851" cy="464581"/>
          </a:xfrm>
          <a:prstGeom prst="rect">
            <a:avLst/>
          </a:prstGeom>
          <a:noFill/>
          <a:ln w="9525">
            <a:noFill/>
            <a:miter lim="800000"/>
            <a:headEnd/>
            <a:tailEnd/>
          </a:ln>
          <a:effectLst/>
        </p:spPr>
        <p:txBody>
          <a:bodyPr vert="horz" wrap="square" lIns="92281" tIns="46141" rIns="92281" bIns="46141" numCol="1" anchor="b" anchorCtr="0" compatLnSpc="1">
            <a:prstTxWarp prst="textNoShape">
              <a:avLst/>
            </a:prstTxWarp>
          </a:bodyPr>
          <a:lstStyle>
            <a:lvl1pPr algn="r" defTabSz="922147">
              <a:defRPr sz="1200">
                <a:latin typeface="Times New Roman" pitchFamily="18" charset="0"/>
              </a:defRPr>
            </a:lvl1pPr>
          </a:lstStyle>
          <a:p>
            <a:pPr>
              <a:defRPr/>
            </a:pPr>
            <a:fld id="{587C198B-CFBA-4966-ADA5-A7DB7DEAE04F}" type="slidenum">
              <a:rPr lang="en-US"/>
              <a:pPr>
                <a:defRPr/>
              </a:pPr>
              <a:t>‹#›</a:t>
            </a:fld>
            <a:endParaRPr lang="en-US" dirty="0"/>
          </a:p>
        </p:txBody>
      </p:sp>
    </p:spTree>
    <p:extLst>
      <p:ext uri="{BB962C8B-B14F-4D97-AF65-F5344CB8AC3E}">
        <p14:creationId xmlns:p14="http://schemas.microsoft.com/office/powerpoint/2010/main" val="1591122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674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04900" y="695325"/>
            <a:ext cx="4648200" cy="34877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685801" y="4416427"/>
            <a:ext cx="548640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6" tIns="45399" rIns="90796" bIns="45399" numCol="1" anchor="t" anchorCtr="0" compatLnSpc="1">
            <a:prstTxWarp prst="textNoShape">
              <a:avLst/>
            </a:prstTxWarp>
          </a:bodyPr>
          <a:lstStyle/>
          <a:p>
            <a:r>
              <a:rPr lang="en-US" b="0" dirty="0" smtClean="0"/>
              <a:t>This</a:t>
            </a:r>
            <a:r>
              <a:rPr lang="en-US" b="0" baseline="0" dirty="0" smtClean="0"/>
              <a:t> presentation covers information on seeking technical assistance. </a:t>
            </a:r>
            <a:endParaRPr lang="en-US" b="0" dirty="0" smtClean="0"/>
          </a:p>
        </p:txBody>
      </p:sp>
      <p:sp>
        <p:nvSpPr>
          <p:cNvPr id="4" name="Slide Number Placeholder 3"/>
          <p:cNvSpPr>
            <a:spLocks noGrp="1"/>
          </p:cNvSpPr>
          <p:nvPr>
            <p:ph type="sldNum" sz="quarter" idx="5"/>
          </p:nvPr>
        </p:nvSpPr>
        <p:spPr>
          <a:xfrm>
            <a:off x="3884612" y="8829676"/>
            <a:ext cx="2971801" cy="465138"/>
          </a:xfrm>
          <a:prstGeom prst="rect">
            <a:avLst/>
          </a:prstGeom>
        </p:spPr>
        <p:txBody>
          <a:bodyPr lIns="90796" tIns="45399" rIns="90796" bIns="45399"/>
          <a:lstStyle/>
          <a:p>
            <a:pPr>
              <a:defRPr/>
            </a:pPr>
            <a:fld id="{48D1BFAD-B541-4803-98BD-57BE10893AAE}" type="slidenum">
              <a:rPr lang="en-US" smtClean="0"/>
              <a:pPr>
                <a:defRPr/>
              </a:pPr>
              <a:t>1</a:t>
            </a:fld>
            <a:endParaRPr lang="en-US" dirty="0"/>
          </a:p>
        </p:txBody>
      </p:sp>
    </p:spTree>
    <p:extLst>
      <p:ext uri="{BB962C8B-B14F-4D97-AF65-F5344CB8AC3E}">
        <p14:creationId xmlns:p14="http://schemas.microsoft.com/office/powerpoint/2010/main" val="57438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104900" y="695325"/>
            <a:ext cx="4648200" cy="3487738"/>
          </a:xfrm>
          <a:prstGeom prst="rect">
            <a:avLst/>
          </a:prstGeom>
          <a:noFill/>
          <a:ln>
            <a:miter lim="800000"/>
            <a:headEnd/>
            <a:tailEnd/>
          </a:ln>
        </p:spPr>
      </p:sp>
      <p:sp>
        <p:nvSpPr>
          <p:cNvPr id="136195" name="Notes Placeholder 2"/>
          <p:cNvSpPr>
            <a:spLocks noGrp="1"/>
          </p:cNvSpPr>
          <p:nvPr>
            <p:ph type="body" idx="1"/>
          </p:nvPr>
        </p:nvSpPr>
        <p:spPr bwMode="auto">
          <a:xfrm>
            <a:off x="685335" y="4415115"/>
            <a:ext cx="5487335" cy="4184414"/>
          </a:xfrm>
          <a:prstGeom prst="rect">
            <a:avLst/>
          </a:prstGeom>
          <a:noFill/>
          <a:ln>
            <a:miter lim="800000"/>
            <a:headEnd/>
            <a:tailEnd/>
          </a:ln>
        </p:spPr>
        <p:txBody>
          <a:bodyPr lIns="92286" tIns="46143" rIns="92286" bIns="46143"/>
          <a:lstStyle/>
          <a:p>
            <a:r>
              <a:rPr lang="en-US" dirty="0" smtClean="0"/>
              <a:t>The first document is the Stream Habitat Restoration Guidance. The</a:t>
            </a:r>
            <a:r>
              <a:rPr lang="en-US" baseline="0" dirty="0" smtClean="0"/>
              <a:t> original publication for this was in 2004 and was updated in </a:t>
            </a:r>
            <a:r>
              <a:rPr lang="en-US" dirty="0" smtClean="0"/>
              <a:t>2012 to incorporate</a:t>
            </a:r>
            <a:r>
              <a:rPr lang="en-US" baseline="0" dirty="0" smtClean="0"/>
              <a:t> g</a:t>
            </a:r>
            <a:r>
              <a:rPr lang="en-US" dirty="0" smtClean="0"/>
              <a:t>eneral updates to reflect best available science and emerging technology over the past 7 years. This</a:t>
            </a:r>
            <a:r>
              <a:rPr lang="en-US" baseline="0" dirty="0" smtClean="0"/>
              <a:t> is a very robust document that provides technical information on a wide range of best management practices for stream restoration. Anyone working on salmon restoration project will find helpful information to help guide and design the project. </a:t>
            </a:r>
            <a:endParaRPr lang="en-US" dirty="0" smtClean="0"/>
          </a:p>
          <a:p>
            <a:endParaRPr lang="en-US" u="sng" dirty="0" smtClean="0">
              <a:solidFill>
                <a:srgbClr val="C00000"/>
              </a:solidFill>
            </a:endParaRPr>
          </a:p>
          <a:p>
            <a:r>
              <a:rPr lang="en-US" u="sng" dirty="0" smtClean="0">
                <a:solidFill>
                  <a:srgbClr val="C00000"/>
                </a:solidFill>
              </a:rPr>
              <a:t>NEW TOPICS in the</a:t>
            </a:r>
            <a:r>
              <a:rPr lang="en-US" u="sng" baseline="0" dirty="0" smtClean="0">
                <a:solidFill>
                  <a:srgbClr val="C00000"/>
                </a:solidFill>
              </a:rPr>
              <a:t> revised version od the </a:t>
            </a:r>
            <a:r>
              <a:rPr lang="en-US" u="sng" baseline="0" smtClean="0">
                <a:solidFill>
                  <a:srgbClr val="C00000"/>
                </a:solidFill>
              </a:rPr>
              <a:t>document include</a:t>
            </a:r>
            <a:endParaRPr lang="en-US" u="sng" dirty="0" smtClean="0">
              <a:solidFill>
                <a:srgbClr val="C00000"/>
              </a:solidFill>
            </a:endParaRPr>
          </a:p>
          <a:p>
            <a:pPr>
              <a:buFont typeface="Arial" charset="0"/>
              <a:buChar char="•"/>
            </a:pPr>
            <a:endParaRPr lang="en-US" dirty="0" smtClean="0"/>
          </a:p>
          <a:p>
            <a:pPr>
              <a:buFont typeface="Arial" charset="0"/>
              <a:buChar char="•"/>
            </a:pPr>
            <a:r>
              <a:rPr lang="en-US" dirty="0" smtClean="0"/>
              <a:t> Dedicating Land and Water to Stream Ecosystem Recovery</a:t>
            </a:r>
          </a:p>
          <a:p>
            <a:pPr>
              <a:buFont typeface="Arial" charset="0"/>
              <a:buChar char="•"/>
            </a:pPr>
            <a:r>
              <a:rPr lang="en-US" dirty="0" smtClean="0"/>
              <a:t> Climate Change Appendix</a:t>
            </a:r>
          </a:p>
          <a:p>
            <a:pPr>
              <a:buFont typeface="Arial" charset="0"/>
              <a:buChar char="•"/>
            </a:pPr>
            <a:r>
              <a:rPr lang="en-US" dirty="0" smtClean="0"/>
              <a:t>  Public Safety  Appendix</a:t>
            </a:r>
          </a:p>
          <a:p>
            <a:pPr>
              <a:buFont typeface="Arial" charset="0"/>
              <a:buChar char="•"/>
            </a:pPr>
            <a:r>
              <a:rPr lang="en-US" dirty="0" smtClean="0"/>
              <a:t> Improved discussion of project planning &amp; design</a:t>
            </a:r>
          </a:p>
          <a:p>
            <a:pPr>
              <a:buFont typeface="Arial" charset="0"/>
              <a:buChar char="•"/>
            </a:pPr>
            <a:endParaRPr lang="en-US" dirty="0" smtClean="0">
              <a:solidFill>
                <a:srgbClr val="FFFF00"/>
              </a:solidFill>
            </a:endParaRPr>
          </a:p>
          <a:p>
            <a:pPr>
              <a:buFont typeface="Arial" charset="0"/>
              <a:buChar char="•"/>
            </a:pPr>
            <a:endParaRPr lang="en-US" dirty="0" smtClean="0">
              <a:solidFill>
                <a:srgbClr val="FFFF00"/>
              </a:solidFill>
            </a:endParaRPr>
          </a:p>
          <a:p>
            <a:endParaRPr lang="en-US" dirty="0" smtClean="0"/>
          </a:p>
        </p:txBody>
      </p:sp>
      <p:sp>
        <p:nvSpPr>
          <p:cNvPr id="136196" name="Slide Number Placeholder 3"/>
          <p:cNvSpPr>
            <a:spLocks noGrp="1"/>
          </p:cNvSpPr>
          <p:nvPr>
            <p:ph type="sldNum" sz="quarter" idx="4294967295"/>
          </p:nvPr>
        </p:nvSpPr>
        <p:spPr bwMode="auto">
          <a:xfrm>
            <a:off x="3884591" y="8830229"/>
            <a:ext cx="2971851" cy="464581"/>
          </a:xfrm>
          <a:prstGeom prst="rect">
            <a:avLst/>
          </a:prstGeom>
          <a:noFill/>
          <a:ln>
            <a:miter lim="800000"/>
            <a:headEnd/>
            <a:tailEnd/>
          </a:ln>
        </p:spPr>
        <p:txBody>
          <a:bodyPr lIns="92286" tIns="46143" rIns="92286" bIns="46143"/>
          <a:lstStyle/>
          <a:p>
            <a:pPr defTabSz="904807"/>
            <a:fld id="{C0F38D56-5CFB-48FB-ACA8-C0F2530BBF97}" type="slidenum">
              <a:rPr lang="en-US"/>
              <a:pPr defTabSz="904807"/>
              <a:t>2</a:t>
            </a:fld>
            <a:endParaRPr lang="en-US" dirty="0"/>
          </a:p>
        </p:txBody>
      </p:sp>
    </p:spTree>
    <p:extLst>
      <p:ext uri="{BB962C8B-B14F-4D97-AF65-F5344CB8AC3E}">
        <p14:creationId xmlns:p14="http://schemas.microsoft.com/office/powerpoint/2010/main" val="37200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7738"/>
          </a:xfrm>
          <a:prstGeom prst="rect">
            <a:avLst/>
          </a:prstGeom>
          <a:noFill/>
          <a:ln w="12700">
            <a:solidFill>
              <a:prstClr val="black"/>
            </a:solidFill>
          </a:ln>
        </p:spPr>
      </p:sp>
      <p:sp>
        <p:nvSpPr>
          <p:cNvPr id="3" name="Notes Placeholder 2"/>
          <p:cNvSpPr>
            <a:spLocks noGrp="1"/>
          </p:cNvSpPr>
          <p:nvPr>
            <p:ph type="body" idx="1"/>
          </p:nvPr>
        </p:nvSpPr>
        <p:spPr>
          <a:xfrm>
            <a:off x="685335" y="4415115"/>
            <a:ext cx="5487335" cy="4184414"/>
          </a:xfrm>
          <a:prstGeom prst="rect">
            <a:avLst/>
          </a:prstGeom>
        </p:spPr>
        <p:txBody>
          <a:bodyPr lIns="90796" tIns="45399" rIns="90796" bIns="45399">
            <a:normAutofit/>
          </a:bodyPr>
          <a:lstStyle/>
          <a:p>
            <a:r>
              <a:rPr lang="en-US" dirty="0" smtClean="0"/>
              <a:t>Another document you’re likely familiar</a:t>
            </a:r>
            <a:r>
              <a:rPr lang="en-US" baseline="0" dirty="0" smtClean="0"/>
              <a:t> with is the Design if Road Culverts for Fish Passage.  It was originally published in 2003 and is currently being updated to include bridge guidance.  It was due out this spring but has met with some delays and at this point we don’t know when to expect its release.</a:t>
            </a:r>
            <a:endParaRPr lang="en-US" dirty="0"/>
          </a:p>
        </p:txBody>
      </p:sp>
    </p:spTree>
    <p:extLst>
      <p:ext uri="{BB962C8B-B14F-4D97-AF65-F5344CB8AC3E}">
        <p14:creationId xmlns:p14="http://schemas.microsoft.com/office/powerpoint/2010/main" val="333033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7738"/>
          </a:xfrm>
          <a:prstGeom prst="rect">
            <a:avLst/>
          </a:prstGeom>
          <a:noFill/>
          <a:ln w="12700">
            <a:solidFill>
              <a:prstClr val="black"/>
            </a:solidFill>
          </a:ln>
        </p:spPr>
      </p:sp>
      <p:sp>
        <p:nvSpPr>
          <p:cNvPr id="3" name="Notes Placeholder 2"/>
          <p:cNvSpPr>
            <a:spLocks noGrp="1"/>
          </p:cNvSpPr>
          <p:nvPr>
            <p:ph type="body" idx="1"/>
          </p:nvPr>
        </p:nvSpPr>
        <p:spPr>
          <a:xfrm>
            <a:off x="685335" y="4415115"/>
            <a:ext cx="5487335" cy="4184414"/>
          </a:xfrm>
          <a:prstGeom prst="rect">
            <a:avLst/>
          </a:prstGeom>
        </p:spPr>
        <p:txBody>
          <a:bodyPr lIns="90796" tIns="45399" rIns="90796" bIns="45399">
            <a:normAutofit/>
          </a:bodyPr>
          <a:lstStyle/>
          <a:p>
            <a:r>
              <a:rPr lang="en-US" dirty="0" smtClean="0"/>
              <a:t>Two other lesser known guidelines are the Fishway Guidelines and the Fish Protection Screen</a:t>
            </a:r>
            <a:r>
              <a:rPr lang="en-US" baseline="0" dirty="0" smtClean="0"/>
              <a:t> Guidelines that were published as drafts in 2000.  The Fish Protection Screen Guidelines are also currently being updated.</a:t>
            </a:r>
            <a:endParaRPr lang="en-US" dirty="0"/>
          </a:p>
        </p:txBody>
      </p:sp>
    </p:spTree>
    <p:extLst>
      <p:ext uri="{BB962C8B-B14F-4D97-AF65-F5344CB8AC3E}">
        <p14:creationId xmlns:p14="http://schemas.microsoft.com/office/powerpoint/2010/main" val="128623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7738"/>
          </a:xfrm>
          <a:prstGeom prst="rect">
            <a:avLst/>
          </a:prstGeom>
          <a:noFill/>
          <a:ln w="12700">
            <a:solidFill>
              <a:prstClr val="black"/>
            </a:solidFill>
          </a:ln>
        </p:spPr>
      </p:sp>
      <p:sp>
        <p:nvSpPr>
          <p:cNvPr id="3" name="Notes Placeholder 2"/>
          <p:cNvSpPr>
            <a:spLocks noGrp="1"/>
          </p:cNvSpPr>
          <p:nvPr>
            <p:ph type="body" idx="1"/>
          </p:nvPr>
        </p:nvSpPr>
        <p:spPr>
          <a:xfrm>
            <a:off x="685335" y="4415115"/>
            <a:ext cx="5487335" cy="4184414"/>
          </a:xfrm>
          <a:prstGeom prst="rect">
            <a:avLst/>
          </a:prstGeom>
        </p:spPr>
        <p:txBody>
          <a:bodyPr lIns="90796" tIns="45399" rIns="90796" bIns="45399">
            <a:normAutofit/>
          </a:bodyPr>
          <a:lstStyle/>
          <a:p>
            <a:r>
              <a:rPr lang="en-US" dirty="0" smtClean="0"/>
              <a:t>If you’re looking for biological</a:t>
            </a:r>
            <a:r>
              <a:rPr lang="en-US" baseline="0" dirty="0" smtClean="0"/>
              <a:t> technical assistance, WDFW is a tremendous resource.  </a:t>
            </a:r>
            <a:r>
              <a:rPr lang="en-US" dirty="0" smtClean="0"/>
              <a:t>Each lead entity</a:t>
            </a:r>
            <a:r>
              <a:rPr lang="en-US" baseline="0" dirty="0" smtClean="0"/>
              <a:t> has been assigned a watershed steward.  They should be your primary contact. They can provide a lot of information and guidance on the fish and habitat concerns in your area.  If you’re not already familiar with your watershed steward, refer to Manual 18, App A for their contact information.  </a:t>
            </a:r>
          </a:p>
          <a:p>
            <a:r>
              <a:rPr lang="en-US" baseline="0" dirty="0" smtClean="0"/>
              <a:t>Other WDFW biologists that are excellent resources for information include:</a:t>
            </a:r>
            <a:endParaRPr lang="en-US" dirty="0" smtClean="0"/>
          </a:p>
          <a:p>
            <a:pPr lvl="1">
              <a:buFont typeface="Arial" pitchFamily="34" charset="0"/>
              <a:buChar char="•"/>
            </a:pPr>
            <a:r>
              <a:rPr lang="en-US" dirty="0" smtClean="0"/>
              <a:t>Area</a:t>
            </a:r>
            <a:r>
              <a:rPr lang="en-US" baseline="0" dirty="0" smtClean="0"/>
              <a:t> Habitat Biologists-- issue the HPAs and are very familiar with the area.</a:t>
            </a:r>
          </a:p>
          <a:p>
            <a:pPr lvl="1">
              <a:buFont typeface="Arial" pitchFamily="34" charset="0"/>
              <a:buChar char="•"/>
            </a:pPr>
            <a:r>
              <a:rPr lang="en-US" baseline="0" dirty="0" smtClean="0"/>
              <a:t>Area Fish Biologists--- monitor fish populations across the state </a:t>
            </a:r>
          </a:p>
          <a:p>
            <a:pPr lvl="1">
              <a:buFont typeface="Arial" pitchFamily="34" charset="0"/>
              <a:buChar char="•"/>
            </a:pPr>
            <a:r>
              <a:rPr lang="en-US" baseline="0" dirty="0" smtClean="0"/>
              <a:t>Area Wildlife Biologists--- monitor wildlife populations; </a:t>
            </a:r>
          </a:p>
          <a:p>
            <a:pPr lvl="2"/>
            <a:r>
              <a:rPr lang="en-US" baseline="0" dirty="0" smtClean="0"/>
              <a:t>Can be extremely helpful with advice on how to optimize project benefits to wildlife as well as for fish, which can be extremely important, especially for riparian, off channel, and estuary projects.</a:t>
            </a:r>
          </a:p>
          <a:p>
            <a:pPr lvl="0"/>
            <a:endParaRPr lang="en-US" baseline="0" dirty="0" smtClean="0"/>
          </a:p>
          <a:p>
            <a:pPr lvl="0"/>
            <a:r>
              <a:rPr lang="en-US" baseline="0" dirty="0" smtClean="0"/>
              <a:t>Keep in mind that the habitat biologists, fish biologists, and wildlife biologists should be contacted via your watershed steward.</a:t>
            </a:r>
          </a:p>
          <a:p>
            <a:pPr lvl="0"/>
            <a:endParaRPr lang="en-US" baseline="0" dirty="0" smtClean="0"/>
          </a:p>
        </p:txBody>
      </p:sp>
    </p:spTree>
    <p:extLst>
      <p:ext uri="{BB962C8B-B14F-4D97-AF65-F5344CB8AC3E}">
        <p14:creationId xmlns:p14="http://schemas.microsoft.com/office/powerpoint/2010/main" val="187396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7738"/>
          </a:xfrm>
          <a:prstGeom prst="rect">
            <a:avLst/>
          </a:prstGeom>
          <a:noFill/>
          <a:ln w="12700">
            <a:solidFill>
              <a:prstClr val="black"/>
            </a:solidFill>
          </a:ln>
        </p:spPr>
      </p:sp>
      <p:sp>
        <p:nvSpPr>
          <p:cNvPr id="3" name="Notes Placeholder 2"/>
          <p:cNvSpPr>
            <a:spLocks noGrp="1"/>
          </p:cNvSpPr>
          <p:nvPr>
            <p:ph type="body" idx="1"/>
          </p:nvPr>
        </p:nvSpPr>
        <p:spPr>
          <a:xfrm>
            <a:off x="685335" y="4415115"/>
            <a:ext cx="5487335" cy="4184414"/>
          </a:xfrm>
          <a:prstGeom prst="rect">
            <a:avLst/>
          </a:prstGeom>
        </p:spPr>
        <p:txBody>
          <a:bodyPr lIns="90796" tIns="45399" rIns="90796" bIns="45399">
            <a:normAutofit/>
          </a:bodyPr>
          <a:lstStyle/>
          <a:p>
            <a:pPr defTabSz="907958">
              <a:defRPr/>
            </a:pPr>
            <a:r>
              <a:rPr lang="en-US" dirty="0" smtClean="0"/>
              <a:t>The WDFW website is also</a:t>
            </a:r>
            <a:r>
              <a:rPr lang="en-US" baseline="0" dirty="0" smtClean="0"/>
              <a:t> a good resource.  It offers a lot of information pertaining to fish passage and screening projects and barrier inventories.  </a:t>
            </a:r>
            <a:r>
              <a:rPr lang="en-US" dirty="0" smtClean="0"/>
              <a:t>Barrier inventory projects are expected to follow the Fish Passage Barrier and Surface Water Diversion Screening Assessment and Prioritization Manual</a:t>
            </a:r>
          </a:p>
          <a:p>
            <a:pPr defTabSz="907958">
              <a:defRPr/>
            </a:pPr>
            <a:endParaRPr lang="en-US" dirty="0" smtClean="0"/>
          </a:p>
          <a:p>
            <a:pPr defTabSz="907958">
              <a:defRPr/>
            </a:pPr>
            <a:r>
              <a:rPr lang="en-US" dirty="0" smtClean="0"/>
              <a:t>This can be downloaded</a:t>
            </a:r>
            <a:r>
              <a:rPr lang="en-US" baseline="0" dirty="0" smtClean="0"/>
              <a:t> off the web at the address shown on your screen.</a:t>
            </a:r>
            <a:endParaRPr lang="en-US" dirty="0" smtClean="0"/>
          </a:p>
          <a:p>
            <a:endParaRPr lang="en-US" dirty="0"/>
          </a:p>
        </p:txBody>
      </p:sp>
    </p:spTree>
    <p:extLst>
      <p:ext uri="{BB962C8B-B14F-4D97-AF65-F5344CB8AC3E}">
        <p14:creationId xmlns:p14="http://schemas.microsoft.com/office/powerpoint/2010/main" val="187245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152400" y="4267200"/>
            <a:ext cx="8839200" cy="762000"/>
          </a:xfrm>
        </p:spPr>
        <p:txBody>
          <a:bodyPr anchor="t">
            <a:normAutofit/>
          </a:bodyPr>
          <a:lstStyle>
            <a:lvl1pPr algn="ctr">
              <a:defRPr sz="4000" b="1" cap="small" baseline="0">
                <a:solidFill>
                  <a:schemeClr val="accent3">
                    <a:lumMod val="60000"/>
                    <a:lumOff val="4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5943600"/>
            <a:ext cx="8839200" cy="533400"/>
          </a:xfrm>
          <a:prstGeom prst="rect">
            <a:avLst/>
          </a:prstGeom>
        </p:spPr>
        <p:txBody>
          <a:bodyPr anchor="b"/>
          <a:lstStyle>
            <a:lvl1pPr marL="0" indent="0" algn="r">
              <a:buNone/>
              <a:defRPr sz="16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914400"/>
            <a:ext cx="8839200" cy="5135563"/>
          </a:xfrm>
          <a:prstGeom prst="rect">
            <a:avLst/>
          </a:prstGeom>
        </p:spPr>
        <p:txBody>
          <a:bodyPr/>
          <a:lstStyle>
            <a:lvl1pPr marL="0" indent="0">
              <a:spcBef>
                <a:spcPts val="1800"/>
              </a:spcBef>
              <a:buFontTx/>
              <a:buNone/>
              <a:defRPr lang="en-US" sz="2800" kern="1200" dirty="0" smtClean="0">
                <a:solidFill>
                  <a:schemeClr val="bg2">
                    <a:lumMod val="10000"/>
                  </a:schemeClr>
                </a:solidFill>
                <a:latin typeface="+mn-lt"/>
                <a:ea typeface="+mn-ea"/>
                <a:cs typeface="+mn-cs"/>
              </a:defRPr>
            </a:lvl1pPr>
            <a:lvl2pPr marL="274320" indent="-274320">
              <a:buFont typeface="Arial" pitchFamily="34" charset="0"/>
              <a:buChar char="•"/>
              <a:defRPr lang="en-US" sz="2400" kern="1200" dirty="0" smtClean="0">
                <a:solidFill>
                  <a:schemeClr val="accent5">
                    <a:lumMod val="50000"/>
                  </a:schemeClr>
                </a:solidFill>
                <a:latin typeface="+mn-lt"/>
                <a:ea typeface="+mn-ea"/>
                <a:cs typeface="+mn-cs"/>
              </a:defRPr>
            </a:lvl2pPr>
            <a:lvl3pPr marL="687388" indent="-228600">
              <a:defRPr lang="en-US" sz="2200" kern="1200" dirty="0" smtClean="0">
                <a:solidFill>
                  <a:schemeClr val="accent1">
                    <a:lumMod val="50000"/>
                  </a:schemeClr>
                </a:solidFill>
                <a:latin typeface="+mn-lt"/>
                <a:ea typeface="+mn-ea"/>
                <a:cs typeface="+mn-cs"/>
              </a:defRPr>
            </a:lvl3pPr>
            <a:lvl4pPr marL="1019175" indent="0">
              <a:buFontTx/>
              <a:buNone/>
              <a:defRPr>
                <a:solidFill>
                  <a:schemeClr val="tx2">
                    <a:lumMod val="50000"/>
                  </a:schemeClr>
                </a:solidFill>
              </a:defRPr>
            </a:lvl4pPr>
            <a:lvl5pPr marL="1371600" indent="0">
              <a:buFontTx/>
              <a:buNone/>
              <a:defRPr>
                <a:solidFill>
                  <a:schemeClr val="tx2">
                    <a:lumMod val="50000"/>
                  </a:schemeClr>
                </a:solidFill>
              </a:defRPr>
            </a:lvl5pPr>
          </a:lstStyle>
          <a:p>
            <a:pPr marL="0" lvl="0" indent="0" algn="l" defTabSz="914400" rtl="0" eaLnBrk="1" latinLnBrk="0" hangingPunct="1">
              <a:spcBef>
                <a:spcPts val="1800"/>
              </a:spcBef>
              <a:buFontTx/>
              <a:buNone/>
            </a:pPr>
            <a:r>
              <a:rPr lang="en-US" dirty="0" smtClean="0"/>
              <a:t>Click to edit Master text styles</a:t>
            </a:r>
          </a:p>
          <a:p>
            <a:pPr marL="0" lvl="1" indent="0" algn="l" defTabSz="914400" rtl="0" eaLnBrk="1" latinLnBrk="0" hangingPunct="1">
              <a:spcBef>
                <a:spcPct val="20000"/>
              </a:spcBef>
              <a:buFont typeface="Arial" pitchFamily="34" charset="0"/>
              <a:buNone/>
            </a:pPr>
            <a:r>
              <a:rPr lang="en-US" dirty="0" smtClean="0"/>
              <a:t>Second level</a:t>
            </a:r>
          </a:p>
          <a:p>
            <a:pPr marL="687388"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RCO Color Copier.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9"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
        <p:nvSpPr>
          <p:cNvPr id="10" name="TextBox 9"/>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1" name="Content Placeholder 25"/>
          <p:cNvSpPr>
            <a:spLocks noGrp="1"/>
          </p:cNvSpPr>
          <p:nvPr>
            <p:ph sz="quarter" idx="10" hasCustomPrompt="1"/>
          </p:nvPr>
        </p:nvSpPr>
        <p:spPr>
          <a:xfrm>
            <a:off x="27432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Slide">
    <p:bg>
      <p:bgRef idx="1001">
        <a:schemeClr val="bg2"/>
      </p:bgRef>
    </p:bg>
    <p:spTree>
      <p:nvGrpSpPr>
        <p:cNvPr id="1" name=""/>
        <p:cNvGrpSpPr/>
        <p:nvPr/>
      </p:nvGrpSpPr>
      <p:grpSpPr>
        <a:xfrm>
          <a:off x="0" y="0"/>
          <a:ext cx="0" cy="0"/>
          <a:chOff x="0" y="0"/>
          <a:chExt cx="0" cy="0"/>
        </a:xfrm>
      </p:grpSpPr>
      <p:sp>
        <p:nvSpPr>
          <p:cNvPr id="14" name="TextBox 13"/>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26" name="Content Placeholder 25"/>
          <p:cNvSpPr>
            <a:spLocks noGrp="1"/>
          </p:cNvSpPr>
          <p:nvPr>
            <p:ph sz="quarter" idx="10" hasCustomPrompt="1"/>
          </p:nvPr>
        </p:nvSpPr>
        <p:spPr>
          <a:xfrm>
            <a:off x="27432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sp>
        <p:nvSpPr>
          <p:cNvPr id="8" name="Content Placeholder 2"/>
          <p:cNvSpPr>
            <a:spLocks noGrp="1"/>
          </p:cNvSpPr>
          <p:nvPr>
            <p:ph idx="1"/>
          </p:nvPr>
        </p:nvSpPr>
        <p:spPr>
          <a:xfrm>
            <a:off x="4343400" y="914400"/>
            <a:ext cx="4648200" cy="5135563"/>
          </a:xfrm>
          <a:prstGeom prst="rect">
            <a:avLst/>
          </a:prstGeom>
        </p:spPr>
        <p:txBody>
          <a:bodyPr/>
          <a:lstStyle>
            <a:lvl1pPr marL="0" indent="0">
              <a:spcBef>
                <a:spcPts val="1800"/>
              </a:spcBef>
              <a:buFontTx/>
              <a:buNone/>
              <a:defRPr sz="2800">
                <a:solidFill>
                  <a:schemeClr val="bg2">
                    <a:lumMod val="10000"/>
                  </a:schemeClr>
                </a:solidFill>
              </a:defRPr>
            </a:lvl1pPr>
            <a:lvl2pPr marL="0" indent="0">
              <a:buFont typeface="Arial" pitchFamily="34" charset="0"/>
              <a:buNone/>
              <a:defRPr sz="2400">
                <a:solidFill>
                  <a:schemeClr val="accent5">
                    <a:lumMod val="50000"/>
                  </a:schemeClr>
                </a:solidFill>
              </a:defRPr>
            </a:lvl2pPr>
            <a:lvl3pPr marL="687388" indent="-228600">
              <a:defRPr sz="2200">
                <a:solidFill>
                  <a:schemeClr val="accent1">
                    <a:lumMod val="50000"/>
                  </a:schemeClr>
                </a:solidFill>
              </a:defRPr>
            </a:lvl3pPr>
            <a:lvl4pPr marL="1019175" indent="0">
              <a:buFontTx/>
              <a:buNone/>
              <a:defRPr>
                <a:solidFill>
                  <a:schemeClr val="tx2">
                    <a:lumMod val="50000"/>
                  </a:schemeClr>
                </a:solidFill>
              </a:defRPr>
            </a:lvl4pPr>
            <a:lvl5pPr marL="1371600" indent="0">
              <a:buFontTx/>
              <a:buNone/>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pic>
        <p:nvPicPr>
          <p:cNvPr id="12" name="Picture 11" descr="RCO Color Copier.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9"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Box 8"/>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1" name="Content Placeholder 25"/>
          <p:cNvSpPr>
            <a:spLocks noGrp="1"/>
          </p:cNvSpPr>
          <p:nvPr>
            <p:ph sz="quarter" idx="10" hasCustomPrompt="1"/>
          </p:nvPr>
        </p:nvSpPr>
        <p:spPr>
          <a:xfrm>
            <a:off x="27432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2">
                    <a:lumMod val="50000"/>
                  </a:schemeClr>
                </a:solidFill>
                <a:effectLst/>
                <a:uLnTx/>
                <a:uFillTx/>
                <a:latin typeface="+mn-lt"/>
                <a:ea typeface="+mj-ea"/>
                <a:cs typeface="+mj-cs"/>
              </a:defRPr>
            </a:lvl1pPr>
          </a:lstStyle>
          <a:p>
            <a:pPr lvl="0"/>
            <a:r>
              <a:rPr lang="en-US" dirty="0" smtClean="0"/>
              <a:t>Click to hyperlink or manual page</a:t>
            </a:r>
            <a:endParaRPr lang="en-US" dirty="0"/>
          </a:p>
        </p:txBody>
      </p:sp>
      <p:sp>
        <p:nvSpPr>
          <p:cNvPr id="14"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pic>
        <p:nvPicPr>
          <p:cNvPr id="18" name="Picture 17" descr="RCO Color Copier.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7"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0" name="Content Placeholder 25"/>
          <p:cNvSpPr>
            <a:spLocks noGrp="1"/>
          </p:cNvSpPr>
          <p:nvPr>
            <p:ph sz="quarter" idx="10" hasCustomPrompt="1"/>
          </p:nvPr>
        </p:nvSpPr>
        <p:spPr>
          <a:xfrm>
            <a:off x="27432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sp>
        <p:nvSpPr>
          <p:cNvPr id="5"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066800"/>
            <a:ext cx="4343400" cy="5059363"/>
          </a:xfrm>
          <a:prstGeom prst="rect">
            <a:avLst/>
          </a:prstGeom>
        </p:spPr>
        <p:txBody>
          <a:bodyPr/>
          <a:lstStyle>
            <a:lvl1pPr>
              <a:defRPr lang="en-US" sz="2800" kern="1200" dirty="0" smtClean="0">
                <a:solidFill>
                  <a:schemeClr val="bg2">
                    <a:lumMod val="10000"/>
                  </a:schemeClr>
                </a:solidFill>
                <a:latin typeface="+mn-lt"/>
                <a:ea typeface="+mn-ea"/>
                <a:cs typeface="+mn-cs"/>
              </a:defRPr>
            </a:lvl1pPr>
            <a:lvl2pPr>
              <a:defRPr lang="en-US" sz="2400" kern="1200" dirty="0" smtClean="0">
                <a:solidFill>
                  <a:schemeClr val="accent5">
                    <a:lumMod val="50000"/>
                  </a:schemeClr>
                </a:solidFill>
                <a:latin typeface="+mn-lt"/>
                <a:ea typeface="+mn-ea"/>
                <a:cs typeface="+mn-cs"/>
              </a:defRPr>
            </a:lvl2pPr>
            <a:lvl3pPr marL="801688" indent="-342900">
              <a:defRPr lang="en-US" sz="2200" kern="1200" dirty="0" smtClean="0">
                <a:solidFill>
                  <a:schemeClr val="accent1">
                    <a:lumMod val="50000"/>
                  </a:schemeClr>
                </a:solidFill>
                <a:latin typeface="+mn-lt"/>
                <a:ea typeface="+mn-ea"/>
                <a:cs typeface="+mn-cs"/>
              </a:defRPr>
            </a:lvl3pPr>
          </a:lstStyle>
          <a:p>
            <a:pPr marL="0" lvl="0" indent="0" algn="l" defTabSz="914400" rtl="0" eaLnBrk="1" latinLnBrk="0" hangingPunct="1">
              <a:spcBef>
                <a:spcPts val="1800"/>
              </a:spcBef>
              <a:buFontTx/>
              <a:buNone/>
            </a:pPr>
            <a:r>
              <a:rPr lang="en-US" dirty="0" smtClean="0"/>
              <a:t>Click to edit Master text styles</a:t>
            </a:r>
          </a:p>
          <a:p>
            <a:pPr marL="0" lvl="1" indent="0" algn="l" defTabSz="914400" rtl="0" eaLnBrk="1" latinLnBrk="0" hangingPunct="1">
              <a:spcBef>
                <a:spcPct val="20000"/>
              </a:spcBef>
              <a:buFont typeface="Arial" pitchFamily="34" charset="0"/>
              <a:buNone/>
            </a:pPr>
            <a:r>
              <a:rPr lang="en-US" dirty="0" smtClean="0"/>
              <a:t>Second level</a:t>
            </a:r>
          </a:p>
          <a:p>
            <a:pPr marL="687388" lvl="2" indent="-228600" algn="l" defTabSz="914400" rtl="0" eaLnBrk="1" latinLnBrk="0" hangingPunct="1">
              <a:spcBef>
                <a:spcPct val="20000"/>
              </a:spcBef>
              <a:buFont typeface="Arial" pitchFamily="34" charset="0"/>
              <a:buChar char="•"/>
            </a:pPr>
            <a:r>
              <a:rPr lang="en-US" dirty="0" smtClean="0"/>
              <a:t>Third level</a:t>
            </a:r>
          </a:p>
        </p:txBody>
      </p:sp>
      <p:sp>
        <p:nvSpPr>
          <p:cNvPr id="4" name="Content Placeholder 3"/>
          <p:cNvSpPr>
            <a:spLocks noGrp="1"/>
          </p:cNvSpPr>
          <p:nvPr>
            <p:ph sz="half" idx="2"/>
          </p:nvPr>
        </p:nvSpPr>
        <p:spPr>
          <a:xfrm>
            <a:off x="4648200" y="1066800"/>
            <a:ext cx="4343400" cy="5059363"/>
          </a:xfrm>
          <a:prstGeom prst="rect">
            <a:avLst/>
          </a:prstGeom>
        </p:spPr>
        <p:txBody>
          <a:bodyPr/>
          <a:lstStyle>
            <a:lvl1pPr>
              <a:defRPr lang="en-US" sz="2800" kern="1200" dirty="0" smtClean="0">
                <a:solidFill>
                  <a:schemeClr val="bg2">
                    <a:lumMod val="10000"/>
                  </a:schemeClr>
                </a:solidFill>
                <a:latin typeface="+mn-lt"/>
                <a:ea typeface="+mn-ea"/>
                <a:cs typeface="+mn-cs"/>
              </a:defRPr>
            </a:lvl1pPr>
            <a:lvl2pPr>
              <a:defRPr lang="en-US" sz="2400" kern="1200" dirty="0" smtClean="0">
                <a:solidFill>
                  <a:schemeClr val="accent5">
                    <a:lumMod val="50000"/>
                  </a:schemeClr>
                </a:solidFill>
                <a:latin typeface="+mn-lt"/>
                <a:ea typeface="+mn-ea"/>
                <a:cs typeface="+mn-cs"/>
              </a:defRPr>
            </a:lvl2pPr>
            <a:lvl3pPr marL="801688" indent="-342900">
              <a:defRPr lang="en-US" sz="2200" kern="1200" dirty="0" smtClean="0">
                <a:solidFill>
                  <a:schemeClr val="accent1">
                    <a:lumMod val="50000"/>
                  </a:schemeClr>
                </a:solidFill>
                <a:latin typeface="+mn-lt"/>
                <a:ea typeface="+mn-ea"/>
                <a:cs typeface="+mn-cs"/>
              </a:defRPr>
            </a:lvl3pPr>
          </a:lstStyle>
          <a:p>
            <a:pPr marL="0" lvl="0" indent="0" algn="l" defTabSz="914400" rtl="0" eaLnBrk="1" latinLnBrk="0" hangingPunct="1">
              <a:spcBef>
                <a:spcPts val="1800"/>
              </a:spcBef>
              <a:buFontTx/>
              <a:buNone/>
            </a:pPr>
            <a:r>
              <a:rPr lang="en-US" dirty="0" smtClean="0"/>
              <a:t>Click to edit Master text styles</a:t>
            </a:r>
          </a:p>
          <a:p>
            <a:pPr marL="0" lvl="1" indent="0" algn="l" defTabSz="914400" rtl="0" eaLnBrk="1" latinLnBrk="0" hangingPunct="1">
              <a:spcBef>
                <a:spcPct val="20000"/>
              </a:spcBef>
              <a:buFont typeface="Arial" pitchFamily="34" charset="0"/>
              <a:buNone/>
            </a:pPr>
            <a:r>
              <a:rPr lang="en-US" dirty="0" smtClean="0"/>
              <a:t>Second level</a:t>
            </a:r>
          </a:p>
          <a:p>
            <a:pPr marL="687388" lvl="2" indent="-228600" algn="l" defTabSz="914400" rtl="0" eaLnBrk="1" latinLnBrk="0" hangingPunct="1">
              <a:spcBef>
                <a:spcPct val="20000"/>
              </a:spcBef>
              <a:buFont typeface="Arial" pitchFamily="34" charset="0"/>
              <a:buChar char="•"/>
            </a:pPr>
            <a:r>
              <a:rPr lang="en-US" dirty="0" smtClean="0"/>
              <a:t>Third level</a:t>
            </a:r>
          </a:p>
        </p:txBody>
      </p:sp>
      <p:sp>
        <p:nvSpPr>
          <p:cNvPr id="14" name="TextBox 13"/>
          <p:cNvSpPr txBox="1"/>
          <p:nvPr userDrawn="1"/>
        </p:nvSpPr>
        <p:spPr>
          <a:xfrm>
            <a:off x="8610600" y="6217920"/>
            <a:ext cx="533400" cy="320040"/>
          </a:xfrm>
          <a:prstGeom prst="rect">
            <a:avLst/>
          </a:prstGeom>
          <a:noFill/>
          <a:ln w="25400">
            <a:noFill/>
          </a:ln>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5" name="Content Placeholder 25"/>
          <p:cNvSpPr>
            <a:spLocks noGrp="1"/>
          </p:cNvSpPr>
          <p:nvPr>
            <p:ph sz="quarter" idx="10" hasCustomPrompt="1"/>
          </p:nvPr>
        </p:nvSpPr>
        <p:spPr>
          <a:xfrm>
            <a:off x="27432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cxnSp>
        <p:nvCxnSpPr>
          <p:cNvPr id="5" name="Straight Connector 4"/>
          <p:cNvCxnSpPr/>
          <p:nvPr userDrawn="1"/>
        </p:nvCxnSpPr>
        <p:spPr>
          <a:xfrm>
            <a:off x="10972800" y="54864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pic>
        <p:nvPicPr>
          <p:cNvPr id="19" name="Picture 18" descr="RCO Color Copier.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10"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585" r:id="rId1"/>
    <p:sldLayoutId id="2147484584" r:id="rId2"/>
    <p:sldLayoutId id="2147484591" r:id="rId3"/>
    <p:sldLayoutId id="2147484588" r:id="rId4"/>
    <p:sldLayoutId id="2147484589" r:id="rId5"/>
    <p:sldLayoutId id="2147484586"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hyperlink" Target="http://www.wdfw.wa.gov/conservation/habitat/planning/ahg/index.html"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7.png"/><Relationship Id="rId5" Type="http://schemas.openxmlformats.org/officeDocument/2006/relationships/hyperlink" Target="http://wdfw.wa.gov/publications/01501/wdfw01501.pdf"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www.wdfw.wa.gov/conservation/habitat/planning/ahg/index.html" TargetMode="Externa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www.wdfw.wa.gov/publications/pub.php?id=00061" TargetMode="External"/><Relationship Id="rId3" Type="http://schemas.openxmlformats.org/officeDocument/2006/relationships/slideLayout" Target="../slideLayouts/slideLayout2.xml"/><Relationship Id="rId7" Type="http://schemas.openxmlformats.org/officeDocument/2006/relationships/hyperlink" Target="http://wdfw.wa.gov/conservation/habitat/planning/screening/" TargetMode="Externa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hyperlink" Target="http://www.wdfw.wa.gov/conservation/habitat/fish_passage/" TargetMode="External"/><Relationship Id="rId5" Type="http://schemas.openxmlformats.org/officeDocument/2006/relationships/hyperlink" Target="http://www.wdfw.wa.gov/conservation/habitat/planning/screening/" TargetMode="External"/><Relationship Id="rId4" Type="http://schemas.openxmlformats.org/officeDocument/2006/relationships/notesSlide" Target="../notesSlides/notesSlide6.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p:cNvSpPr>
            <a:spLocks noGrp="1"/>
          </p:cNvSpPr>
          <p:nvPr>
            <p:ph sz="quarter" idx="4294967295"/>
          </p:nvPr>
        </p:nvSpPr>
        <p:spPr>
          <a:xfrm>
            <a:off x="152400" y="5943600"/>
            <a:ext cx="4114800" cy="348919"/>
          </a:xfrm>
          <a:prstGeom prst="rect">
            <a:avLst/>
          </a:prstGeom>
        </p:spPr>
        <p:txBody>
          <a:bodyPr/>
          <a:lstStyle/>
          <a:p>
            <a:pPr marL="0" indent="0">
              <a:buNone/>
            </a:pPr>
            <a:r>
              <a:rPr lang="en-US" sz="1400" dirty="0" smtClean="0"/>
              <a:t>Flood Fencing, Skykomish River</a:t>
            </a:r>
            <a:endParaRPr lang="en-US" sz="1400" dirty="0"/>
          </a:p>
        </p:txBody>
      </p:sp>
      <p:sp>
        <p:nvSpPr>
          <p:cNvPr id="27" name="Content Placeholder 26"/>
          <p:cNvSpPr>
            <a:spLocks noGrp="1"/>
          </p:cNvSpPr>
          <p:nvPr>
            <p:ph sz="quarter" idx="10"/>
          </p:nvPr>
        </p:nvSpPr>
        <p:spPr/>
        <p:txBody>
          <a:bodyPr/>
          <a:lstStyle/>
          <a:p>
            <a:r>
              <a:rPr lang="en-US" dirty="0" smtClean="0"/>
              <a:t> </a:t>
            </a:r>
            <a:endParaRPr lang="en-US" dirty="0"/>
          </a:p>
        </p:txBody>
      </p:sp>
      <p:sp>
        <p:nvSpPr>
          <p:cNvPr id="11" name="Content Placeholder 10"/>
          <p:cNvSpPr>
            <a:spLocks noGrp="1"/>
          </p:cNvSpPr>
          <p:nvPr>
            <p:ph idx="1"/>
          </p:nvPr>
        </p:nvSpPr>
        <p:spPr>
          <a:xfrm>
            <a:off x="4724400" y="1112837"/>
            <a:ext cx="4267200" cy="5135563"/>
          </a:xfrm>
        </p:spPr>
        <p:txBody>
          <a:bodyPr/>
          <a:lstStyle/>
          <a:p>
            <a:pPr marL="342900" lvl="1" indent="-342900">
              <a:spcBef>
                <a:spcPts val="0"/>
              </a:spcBef>
              <a:spcAft>
                <a:spcPts val="800"/>
              </a:spcAft>
              <a:buFont typeface="Arial" panose="020B0604020202020204" pitchFamily="34" charset="0"/>
              <a:buChar char="•"/>
            </a:pPr>
            <a:r>
              <a:rPr lang="en-US" dirty="0">
                <a:solidFill>
                  <a:schemeClr val="accent3">
                    <a:lumMod val="50000"/>
                  </a:schemeClr>
                </a:solidFill>
              </a:rPr>
              <a:t>SRFB Project Agreement 101</a:t>
            </a:r>
          </a:p>
          <a:p>
            <a:pPr marL="342900" lvl="1" indent="-342900">
              <a:spcBef>
                <a:spcPts val="0"/>
              </a:spcBef>
              <a:spcAft>
                <a:spcPts val="800"/>
              </a:spcAft>
              <a:buFont typeface="Arial" panose="020B0604020202020204" pitchFamily="34" charset="0"/>
              <a:buChar char="•"/>
            </a:pPr>
            <a:r>
              <a:rPr lang="en-US" dirty="0">
                <a:solidFill>
                  <a:schemeClr val="accent3">
                    <a:lumMod val="50000"/>
                  </a:schemeClr>
                </a:solidFill>
              </a:rPr>
              <a:t>Living Up to Expectations</a:t>
            </a:r>
          </a:p>
          <a:p>
            <a:pPr marL="342900" lvl="1" indent="-342900">
              <a:spcBef>
                <a:spcPts val="0"/>
              </a:spcBef>
              <a:spcAft>
                <a:spcPts val="800"/>
              </a:spcAft>
              <a:buFont typeface="Arial" panose="020B0604020202020204" pitchFamily="34" charset="0"/>
              <a:buChar char="•"/>
            </a:pPr>
            <a:r>
              <a:rPr lang="en-US" dirty="0">
                <a:solidFill>
                  <a:schemeClr val="accent3">
                    <a:lumMod val="50000"/>
                  </a:schemeClr>
                </a:solidFill>
              </a:rPr>
              <a:t>Restoration Permitting Options</a:t>
            </a:r>
          </a:p>
          <a:p>
            <a:pPr marL="342900" lvl="1" indent="-342900">
              <a:spcBef>
                <a:spcPts val="0"/>
              </a:spcBef>
              <a:spcAft>
                <a:spcPts val="800"/>
              </a:spcAft>
              <a:buFont typeface="Arial" panose="020B0604020202020204" pitchFamily="34" charset="0"/>
              <a:buChar char="•"/>
            </a:pPr>
            <a:r>
              <a:rPr lang="en-US" dirty="0">
                <a:solidFill>
                  <a:schemeClr val="accent3">
                    <a:lumMod val="50000"/>
                  </a:schemeClr>
                </a:solidFill>
              </a:rPr>
              <a:t>Meeting Project Deliverable Standards</a:t>
            </a:r>
          </a:p>
          <a:p>
            <a:pPr marL="342900" lvl="1" indent="-342900">
              <a:spcBef>
                <a:spcPts val="0"/>
              </a:spcBef>
              <a:spcAft>
                <a:spcPts val="800"/>
              </a:spcAft>
              <a:buFont typeface="Arial" panose="020B0604020202020204" pitchFamily="34" charset="0"/>
              <a:buChar char="•"/>
            </a:pPr>
            <a:r>
              <a:rPr lang="en-US" dirty="0">
                <a:solidFill>
                  <a:schemeClr val="accent3">
                    <a:lumMod val="50000"/>
                  </a:schemeClr>
                </a:solidFill>
              </a:rPr>
              <a:t>Staying on Track</a:t>
            </a:r>
          </a:p>
          <a:p>
            <a:pPr marL="342900" lvl="1" indent="-342900">
              <a:spcBef>
                <a:spcPts val="0"/>
              </a:spcBef>
              <a:spcAft>
                <a:spcPts val="800"/>
              </a:spcAft>
              <a:buFont typeface="Arial" panose="020B0604020202020204" pitchFamily="34" charset="0"/>
              <a:buChar char="•"/>
            </a:pPr>
            <a:r>
              <a:rPr lang="en-US" dirty="0">
                <a:solidFill>
                  <a:schemeClr val="accent3">
                    <a:lumMod val="50000"/>
                  </a:schemeClr>
                </a:solidFill>
              </a:rPr>
              <a:t>Requesting Amendments</a:t>
            </a:r>
          </a:p>
          <a:p>
            <a:pPr lvl="1">
              <a:spcBef>
                <a:spcPts val="0"/>
              </a:spcBef>
              <a:spcAft>
                <a:spcPts val="800"/>
              </a:spcAft>
            </a:pPr>
            <a:r>
              <a:rPr lang="en-US" b="1" dirty="0">
                <a:solidFill>
                  <a:schemeClr val="accent3">
                    <a:lumMod val="50000"/>
                  </a:schemeClr>
                </a:solidFill>
              </a:rPr>
              <a:t>Seeking Technical Assistance </a:t>
            </a:r>
          </a:p>
        </p:txBody>
      </p:sp>
      <p:sp>
        <p:nvSpPr>
          <p:cNvPr id="8194" name="Title 1"/>
          <p:cNvSpPr>
            <a:spLocks noGrp="1"/>
          </p:cNvSpPr>
          <p:nvPr>
            <p:ph type="title"/>
          </p:nvPr>
        </p:nvSpPr>
        <p:spPr/>
        <p:txBody>
          <a:bodyPr/>
          <a:lstStyle/>
          <a:p>
            <a:r>
              <a:rPr lang="en-US" sz="3000" dirty="0" smtClean="0"/>
              <a:t>Successful Applicant Workshop Agenda</a:t>
            </a:r>
            <a:endParaRPr lang="en-US" sz="3000" dirty="0"/>
          </a:p>
        </p:txBody>
      </p:sp>
      <p:pic>
        <p:nvPicPr>
          <p:cNvPr id="819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21434" y="1182806"/>
            <a:ext cx="4341187" cy="468459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8" name="TextBox 7"/>
          <p:cNvSpPr txBox="1"/>
          <p:nvPr/>
        </p:nvSpPr>
        <p:spPr>
          <a:xfrm>
            <a:off x="0" y="6217765"/>
            <a:ext cx="7467600" cy="640235"/>
          </a:xfrm>
          <a:prstGeom prst="rect">
            <a:avLst/>
          </a:prstGeom>
          <a:noFill/>
        </p:spPr>
        <p:txBody>
          <a:bodyPr wrap="square" rtlCol="0">
            <a:normAutofit/>
          </a:bodyPr>
          <a:lstStyle/>
          <a:p>
            <a:r>
              <a:rPr lang="en-US" sz="1600" i="1" dirty="0" smtClean="0">
                <a:solidFill>
                  <a:schemeClr val="tx2"/>
                </a:solidFill>
              </a:rPr>
              <a:t>All slideshows in this series of trainings are optimized to be viewed in the slide show presentation format. Please click above or below on the slide show icon. </a:t>
            </a:r>
            <a:endParaRPr lang="en-US" sz="1600" i="1" dirty="0">
              <a:solidFill>
                <a:schemeClr val="tx2"/>
              </a:solidFill>
            </a:endParaRPr>
          </a:p>
        </p:txBody>
      </p:sp>
      <p:pic>
        <p:nvPicPr>
          <p:cNvPr id="9" name="Picture 8"/>
          <p:cNvPicPr>
            <a:picLocks noChangeAspect="1"/>
          </p:cNvPicPr>
          <p:nvPr/>
        </p:nvPicPr>
        <p:blipFill>
          <a:blip r:embed="rId7"/>
          <a:stretch>
            <a:fillRect/>
          </a:stretch>
        </p:blipFill>
        <p:spPr>
          <a:xfrm>
            <a:off x="7239000" y="6553200"/>
            <a:ext cx="219075" cy="176673"/>
          </a:xfrm>
          <a:prstGeom prst="rect">
            <a:avLst/>
          </a:prstGeom>
        </p:spPr>
      </p:pic>
      <p:pic>
        <p:nvPicPr>
          <p:cNvPr id="10" name="Picture 9"/>
          <p:cNvPicPr>
            <a:picLocks noChangeAspect="1"/>
          </p:cNvPicPr>
          <p:nvPr/>
        </p:nvPicPr>
        <p:blipFill>
          <a:blip r:embed="rId8"/>
          <a:stretch>
            <a:fillRect/>
          </a:stretch>
        </p:blipFill>
        <p:spPr>
          <a:xfrm>
            <a:off x="7239000" y="6324600"/>
            <a:ext cx="226142" cy="162822"/>
          </a:xfrm>
          <a:prstGeom prst="rect">
            <a:avLst/>
          </a:prstGeom>
        </p:spPr>
      </p:pic>
    </p:spTree>
    <p:extLst>
      <p:ext uri="{BB962C8B-B14F-4D97-AF65-F5344CB8AC3E}">
        <p14:creationId xmlns:p14="http://schemas.microsoft.com/office/powerpoint/2010/main" val="3839377061"/>
      </p:ext>
    </p:extLst>
  </p:cSld>
  <p:clrMapOvr>
    <a:masterClrMapping/>
  </p:clrMapOvr>
  <p:transition advTm="83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201612"/>
            <a:ext cx="9144000" cy="788988"/>
          </a:xfrm>
          <a:prstGeom prst="rect">
            <a:avLst/>
          </a:prstGeom>
          <a:ln>
            <a:noFill/>
            <a:miter lim="800000"/>
            <a:headEnd/>
            <a:tailEnd/>
          </a:ln>
        </p:spPr>
        <p:txBody>
          <a:bodyPr vert="horz" lIns="91440" tIns="45720" rIns="91440" bIns="45720" rtlCol="0" anchor="ctr">
            <a:normAutofit/>
          </a:bodyPr>
          <a:lstStyle/>
          <a:p>
            <a:pPr marR="0" lvl="1" indent="0" algn="r" defTabSz="914400" latinLnBrk="0">
              <a:lnSpc>
                <a:spcPct val="100000"/>
              </a:lnSpc>
              <a:buClrTx/>
              <a:buSzTx/>
              <a:buFontTx/>
              <a:buNone/>
              <a:tabLst/>
              <a:defRPr/>
            </a:pPr>
            <a:endParaRPr lang="en-US" sz="3600" spc="-150" dirty="0">
              <a:solidFill>
                <a:srgbClr val="002060"/>
              </a:solidFill>
              <a:latin typeface="+mj-lt"/>
              <a:ea typeface="+mj-ea"/>
              <a:cs typeface="+mj-cs"/>
            </a:endParaRPr>
          </a:p>
        </p:txBody>
      </p:sp>
      <p:sp>
        <p:nvSpPr>
          <p:cNvPr id="10" name="TextBox 5"/>
          <p:cNvSpPr txBox="1">
            <a:spLocks noChangeArrowheads="1"/>
          </p:cNvSpPr>
          <p:nvPr/>
        </p:nvSpPr>
        <p:spPr bwMode="auto">
          <a:xfrm>
            <a:off x="4648200" y="3505200"/>
            <a:ext cx="3733800" cy="954088"/>
          </a:xfrm>
          <a:prstGeom prst="rect">
            <a:avLst/>
          </a:prstGeom>
          <a:noFill/>
          <a:ln w="12700">
            <a:noFill/>
            <a:miter lim="800000"/>
            <a:headEnd/>
            <a:tailEnd/>
          </a:ln>
        </p:spPr>
        <p:txBody>
          <a:bodyPr>
            <a:spAutoFit/>
          </a:bodyPr>
          <a:lstStyle/>
          <a:p>
            <a:pPr algn="ctr"/>
            <a:r>
              <a:rPr lang="en-US" sz="2400" dirty="0" smtClean="0">
                <a:solidFill>
                  <a:schemeClr val="accent5">
                    <a:lumMod val="50000"/>
                  </a:schemeClr>
                </a:solidFill>
                <a:latin typeface="+mn-lt"/>
              </a:rPr>
              <a:t>Updated</a:t>
            </a:r>
            <a:endParaRPr lang="en-US" sz="2400" dirty="0">
              <a:solidFill>
                <a:schemeClr val="accent5">
                  <a:lumMod val="50000"/>
                </a:schemeClr>
              </a:solidFill>
              <a:latin typeface="+mn-lt"/>
            </a:endParaRPr>
          </a:p>
          <a:p>
            <a:pPr algn="ctr"/>
            <a:r>
              <a:rPr lang="en-US" sz="3200" dirty="0">
                <a:solidFill>
                  <a:schemeClr val="accent5">
                    <a:lumMod val="50000"/>
                  </a:schemeClr>
                </a:solidFill>
                <a:latin typeface="+mn-lt"/>
              </a:rPr>
              <a:t>Spring 2012</a:t>
            </a:r>
          </a:p>
        </p:txBody>
      </p:sp>
      <p:sp>
        <p:nvSpPr>
          <p:cNvPr id="60" name="Content Placeholder 59"/>
          <p:cNvSpPr>
            <a:spLocks noGrp="1"/>
          </p:cNvSpPr>
          <p:nvPr>
            <p:ph sz="quarter" idx="10"/>
          </p:nvPr>
        </p:nvSpPr>
        <p:spPr>
          <a:xfrm>
            <a:off x="2590800" y="6217920"/>
            <a:ext cx="5791200" cy="566309"/>
          </a:xfrm>
        </p:spPr>
        <p:txBody>
          <a:bodyPr/>
          <a:lstStyle/>
          <a:p>
            <a:r>
              <a:rPr lang="en-US" dirty="0" smtClean="0">
                <a:hlinkClick r:id="rId5"/>
              </a:rPr>
              <a:t>www.wdfw.wa.gov/conservation/habitat/planning/ahg/index.html</a:t>
            </a:r>
            <a:r>
              <a:rPr lang="en-US" dirty="0" smtClean="0"/>
              <a:t> </a:t>
            </a:r>
          </a:p>
          <a:p>
            <a:endParaRPr lang="en-US" dirty="0"/>
          </a:p>
        </p:txBody>
      </p:sp>
      <p:sp>
        <p:nvSpPr>
          <p:cNvPr id="58" name="Title 57"/>
          <p:cNvSpPr>
            <a:spLocks noGrp="1"/>
          </p:cNvSpPr>
          <p:nvPr>
            <p:ph type="title"/>
          </p:nvPr>
        </p:nvSpPr>
        <p:spPr/>
        <p:txBody>
          <a:bodyPr/>
          <a:lstStyle/>
          <a:p>
            <a:r>
              <a:rPr lang="en-US" dirty="0" smtClean="0"/>
              <a:t>Technical Assistance Available</a:t>
            </a:r>
            <a:endParaRPr lang="en-US" dirty="0"/>
          </a:p>
        </p:txBody>
      </p:sp>
      <p:pic>
        <p:nvPicPr>
          <p:cNvPr id="427010"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57200" y="838200"/>
            <a:ext cx="3990975" cy="51435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Audio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96841937"/>
      </p:ext>
    </p:extLst>
  </p:cSld>
  <p:clrMapOvr>
    <a:masterClrMapping/>
  </p:clrMapOvr>
  <p:transition advTm="497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5"/>
          <p:cNvSpPr txBox="1">
            <a:spLocks noChangeArrowheads="1"/>
          </p:cNvSpPr>
          <p:nvPr/>
        </p:nvSpPr>
        <p:spPr bwMode="auto">
          <a:xfrm>
            <a:off x="5105400" y="2133600"/>
            <a:ext cx="3733800" cy="1569660"/>
          </a:xfrm>
          <a:prstGeom prst="rect">
            <a:avLst/>
          </a:prstGeom>
          <a:noFill/>
          <a:ln w="12700">
            <a:noFill/>
            <a:miter lim="800000"/>
            <a:headEnd/>
            <a:tailEnd/>
          </a:ln>
        </p:spPr>
        <p:txBody>
          <a:bodyPr>
            <a:spAutoFit/>
          </a:bodyPr>
          <a:lstStyle/>
          <a:p>
            <a:pPr algn="ctr"/>
            <a:r>
              <a:rPr lang="en-US" sz="2400" dirty="0" smtClean="0">
                <a:solidFill>
                  <a:schemeClr val="accent5">
                    <a:lumMod val="50000"/>
                  </a:schemeClr>
                </a:solidFill>
                <a:latin typeface="+mn-lt"/>
              </a:rPr>
              <a:t>Water Crossing Design Guidelines</a:t>
            </a:r>
          </a:p>
          <a:p>
            <a:pPr algn="ctr"/>
            <a:endParaRPr lang="en-US" sz="2400" dirty="0">
              <a:solidFill>
                <a:schemeClr val="accent5">
                  <a:lumMod val="50000"/>
                </a:schemeClr>
              </a:solidFill>
              <a:latin typeface="+mn-lt"/>
            </a:endParaRPr>
          </a:p>
          <a:p>
            <a:pPr algn="ctr"/>
            <a:r>
              <a:rPr lang="en-US" sz="2400" dirty="0" smtClean="0">
                <a:solidFill>
                  <a:schemeClr val="accent5">
                    <a:lumMod val="50000"/>
                  </a:schemeClr>
                </a:solidFill>
                <a:latin typeface="+mn-lt"/>
              </a:rPr>
              <a:t>Updated 2013</a:t>
            </a:r>
            <a:endParaRPr lang="en-US" sz="2400" dirty="0">
              <a:solidFill>
                <a:schemeClr val="accent5">
                  <a:lumMod val="50000"/>
                </a:schemeClr>
              </a:solidFill>
              <a:latin typeface="+mn-lt"/>
            </a:endParaRPr>
          </a:p>
        </p:txBody>
      </p:sp>
      <p:sp>
        <p:nvSpPr>
          <p:cNvPr id="15" name="Content Placeholder 14"/>
          <p:cNvSpPr>
            <a:spLocks noGrp="1"/>
          </p:cNvSpPr>
          <p:nvPr>
            <p:ph sz="quarter" idx="10"/>
          </p:nvPr>
        </p:nvSpPr>
        <p:spPr>
          <a:xfrm>
            <a:off x="2590800" y="6217920"/>
            <a:ext cx="5791200" cy="566309"/>
          </a:xfrm>
        </p:spPr>
        <p:txBody>
          <a:bodyPr/>
          <a:lstStyle/>
          <a:p>
            <a:r>
              <a:rPr lang="en-US" dirty="0">
                <a:hlinkClick r:id="rId5"/>
              </a:rPr>
              <a:t>http://</a:t>
            </a:r>
            <a:r>
              <a:rPr lang="en-US" dirty="0" smtClean="0">
                <a:hlinkClick r:id="rId5"/>
              </a:rPr>
              <a:t>wdfw.wa.gov/publications/01501/wdfw01501.pdf</a:t>
            </a:r>
            <a:endParaRPr lang="en-US" dirty="0" smtClean="0"/>
          </a:p>
          <a:p>
            <a:r>
              <a:rPr lang="en-US" dirty="0" smtClean="0"/>
              <a:t> </a:t>
            </a:r>
            <a:endParaRPr lang="en-US" dirty="0"/>
          </a:p>
        </p:txBody>
      </p:sp>
      <p:sp>
        <p:nvSpPr>
          <p:cNvPr id="11" name="Title 10"/>
          <p:cNvSpPr>
            <a:spLocks noGrp="1"/>
          </p:cNvSpPr>
          <p:nvPr>
            <p:ph type="title"/>
          </p:nvPr>
        </p:nvSpPr>
        <p:spPr/>
        <p:txBody>
          <a:bodyPr/>
          <a:lstStyle/>
          <a:p>
            <a:pPr lvl="0"/>
            <a:r>
              <a:rPr lang="en-US" dirty="0" smtClean="0"/>
              <a:t>Technical Assistance Available</a:t>
            </a: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0" y="1152525"/>
            <a:ext cx="3878931"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86229020"/>
      </p:ext>
    </p:extLst>
  </p:cSld>
  <p:clrMapOvr>
    <a:masterClrMapping/>
  </p:clrMapOvr>
  <p:transition advTm="257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ChangeArrowheads="1"/>
          </p:cNvSpPr>
          <p:nvPr/>
        </p:nvSpPr>
        <p:spPr bwMode="auto">
          <a:xfrm>
            <a:off x="592137" y="1066800"/>
            <a:ext cx="2836863" cy="1143000"/>
          </a:xfrm>
          <a:prstGeom prst="rect">
            <a:avLst/>
          </a:prstGeom>
          <a:noFill/>
          <a:ln w="9525">
            <a:noFill/>
            <a:miter lim="800000"/>
            <a:headEnd/>
            <a:tailEnd/>
          </a:ln>
          <a:effectLst/>
        </p:spPr>
        <p:txBody>
          <a:bodyPr anchor="ctr"/>
          <a:lstStyle/>
          <a:p>
            <a:pPr algn="ctr">
              <a:defRPr/>
            </a:pPr>
            <a:r>
              <a:rPr lang="en-US" sz="3200" dirty="0">
                <a:solidFill>
                  <a:schemeClr val="accent5">
                    <a:lumMod val="50000"/>
                  </a:schemeClr>
                </a:solidFill>
              </a:rPr>
              <a:t>Fishway </a:t>
            </a:r>
            <a:br>
              <a:rPr lang="en-US" sz="3200" dirty="0">
                <a:solidFill>
                  <a:schemeClr val="accent5">
                    <a:lumMod val="50000"/>
                  </a:schemeClr>
                </a:solidFill>
              </a:rPr>
            </a:br>
            <a:r>
              <a:rPr lang="en-US" sz="3200" dirty="0">
                <a:solidFill>
                  <a:schemeClr val="accent5">
                    <a:lumMod val="50000"/>
                  </a:schemeClr>
                </a:solidFill>
              </a:rPr>
              <a:t>Guidelines</a:t>
            </a:r>
          </a:p>
        </p:txBody>
      </p:sp>
      <p:sp>
        <p:nvSpPr>
          <p:cNvPr id="136198" name="Rectangle 6"/>
          <p:cNvSpPr>
            <a:spLocks noChangeArrowheads="1"/>
          </p:cNvSpPr>
          <p:nvPr/>
        </p:nvSpPr>
        <p:spPr bwMode="auto">
          <a:xfrm>
            <a:off x="0" y="2133600"/>
            <a:ext cx="4038600" cy="1295400"/>
          </a:xfrm>
          <a:prstGeom prst="rect">
            <a:avLst/>
          </a:prstGeom>
          <a:noFill/>
          <a:ln w="9525">
            <a:noFill/>
            <a:miter lim="800000"/>
            <a:headEnd/>
            <a:tailEnd/>
          </a:ln>
          <a:effectLst/>
        </p:spPr>
        <p:txBody>
          <a:bodyPr/>
          <a:lstStyle/>
          <a:p>
            <a:pPr marL="342900" indent="-342900" algn="ctr">
              <a:spcBef>
                <a:spcPct val="20000"/>
              </a:spcBef>
              <a:buClr>
                <a:schemeClr val="hlink"/>
              </a:buClr>
              <a:buSzPct val="90000"/>
              <a:buFont typeface="Wingdings" pitchFamily="2" charset="2"/>
              <a:buNone/>
              <a:defRPr/>
            </a:pPr>
            <a:r>
              <a:rPr lang="en-US" sz="2400" dirty="0">
                <a:solidFill>
                  <a:schemeClr val="accent5">
                    <a:lumMod val="50000"/>
                  </a:schemeClr>
                </a:solidFill>
                <a:latin typeface="+mn-lt"/>
              </a:rPr>
              <a:t>2000 </a:t>
            </a:r>
            <a:r>
              <a:rPr lang="en-US" sz="2400" dirty="0" smtClean="0">
                <a:solidFill>
                  <a:schemeClr val="accent5">
                    <a:lumMod val="50000"/>
                  </a:schemeClr>
                </a:solidFill>
                <a:latin typeface="+mn-lt"/>
              </a:rPr>
              <a:t>Drafts:</a:t>
            </a:r>
            <a:endParaRPr lang="en-US" sz="2400" dirty="0">
              <a:solidFill>
                <a:schemeClr val="accent5">
                  <a:lumMod val="50000"/>
                </a:schemeClr>
              </a:solidFill>
              <a:latin typeface="+mn-lt"/>
            </a:endParaRPr>
          </a:p>
        </p:txBody>
      </p:sp>
      <p:pic>
        <p:nvPicPr>
          <p:cNvPr id="69636"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14838" y="1066800"/>
            <a:ext cx="4348162" cy="2895600"/>
          </a:xfrm>
          <a:prstGeom prst="rect">
            <a:avLst/>
          </a:prstGeom>
          <a:noFill/>
          <a:ln w="9525">
            <a:noFill/>
            <a:miter lim="800000"/>
            <a:headEnd/>
            <a:tailEnd/>
          </a:ln>
        </p:spPr>
      </p:pic>
      <p:pic>
        <p:nvPicPr>
          <p:cNvPr id="69637"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8600" y="3276600"/>
            <a:ext cx="3962400" cy="2324100"/>
          </a:xfrm>
          <a:prstGeom prst="rect">
            <a:avLst/>
          </a:prstGeom>
          <a:noFill/>
          <a:ln w="9525">
            <a:noFill/>
            <a:miter lim="800000"/>
            <a:headEnd/>
            <a:tailEnd/>
          </a:ln>
        </p:spPr>
      </p:pic>
      <p:sp>
        <p:nvSpPr>
          <p:cNvPr id="9" name="Rectangle 5"/>
          <p:cNvSpPr>
            <a:spLocks noChangeArrowheads="1"/>
          </p:cNvSpPr>
          <p:nvPr/>
        </p:nvSpPr>
        <p:spPr bwMode="auto">
          <a:xfrm>
            <a:off x="4572000" y="3886200"/>
            <a:ext cx="3802063" cy="1752600"/>
          </a:xfrm>
          <a:prstGeom prst="rect">
            <a:avLst/>
          </a:prstGeom>
          <a:noFill/>
          <a:ln w="9525">
            <a:noFill/>
            <a:miter lim="800000"/>
            <a:headEnd/>
            <a:tailEnd/>
          </a:ln>
          <a:effectLst/>
        </p:spPr>
        <p:txBody>
          <a:bodyPr anchor="ctr"/>
          <a:lstStyle/>
          <a:p>
            <a:pPr algn="ctr">
              <a:defRPr/>
            </a:pPr>
            <a:r>
              <a:rPr lang="en-US" sz="3200" dirty="0">
                <a:solidFill>
                  <a:schemeClr val="accent5">
                    <a:lumMod val="50000"/>
                  </a:schemeClr>
                </a:solidFill>
                <a:latin typeface="+mn-lt"/>
              </a:rPr>
              <a:t>Fish Protection Screen Guidelines</a:t>
            </a:r>
          </a:p>
        </p:txBody>
      </p:sp>
      <p:sp>
        <p:nvSpPr>
          <p:cNvPr id="69639" name="TextBox 6"/>
          <p:cNvSpPr txBox="1">
            <a:spLocks noChangeArrowheads="1"/>
          </p:cNvSpPr>
          <p:nvPr/>
        </p:nvSpPr>
        <p:spPr bwMode="auto">
          <a:xfrm>
            <a:off x="4648200" y="5334000"/>
            <a:ext cx="3733800" cy="461963"/>
          </a:xfrm>
          <a:prstGeom prst="rect">
            <a:avLst/>
          </a:prstGeom>
          <a:noFill/>
          <a:ln w="12700">
            <a:noFill/>
            <a:miter lim="800000"/>
            <a:headEnd/>
            <a:tailEnd/>
          </a:ln>
        </p:spPr>
        <p:txBody>
          <a:bodyPr wrap="square">
            <a:spAutoFit/>
          </a:bodyPr>
          <a:lstStyle/>
          <a:p>
            <a:pPr algn="ctr"/>
            <a:r>
              <a:rPr lang="en-US" sz="2400" dirty="0">
                <a:solidFill>
                  <a:schemeClr val="accent5">
                    <a:lumMod val="50000"/>
                  </a:schemeClr>
                </a:solidFill>
                <a:latin typeface="+mn-lt"/>
              </a:rPr>
              <a:t>Update  in process</a:t>
            </a:r>
            <a:endParaRPr lang="en-US" sz="3200" dirty="0">
              <a:solidFill>
                <a:schemeClr val="accent5">
                  <a:lumMod val="50000"/>
                </a:schemeClr>
              </a:solidFill>
              <a:latin typeface="+mn-lt"/>
            </a:endParaRPr>
          </a:p>
        </p:txBody>
      </p:sp>
      <p:sp>
        <p:nvSpPr>
          <p:cNvPr id="16" name="Content Placeholder 15"/>
          <p:cNvSpPr>
            <a:spLocks noGrp="1"/>
          </p:cNvSpPr>
          <p:nvPr>
            <p:ph sz="quarter" idx="10"/>
          </p:nvPr>
        </p:nvSpPr>
        <p:spPr>
          <a:xfrm>
            <a:off x="2590800" y="6217920"/>
            <a:ext cx="5791200" cy="307777"/>
          </a:xfrm>
        </p:spPr>
        <p:txBody>
          <a:bodyPr/>
          <a:lstStyle/>
          <a:p>
            <a:r>
              <a:rPr lang="en-US" dirty="0" smtClean="0">
                <a:hlinkClick r:id="rId7"/>
              </a:rPr>
              <a:t>www.wdfw.wa.gov/conservation/habitat/planning/ahg/index.html</a:t>
            </a:r>
            <a:r>
              <a:rPr lang="en-US" dirty="0" smtClean="0"/>
              <a:t> </a:t>
            </a:r>
            <a:endParaRPr lang="en-US" dirty="0"/>
          </a:p>
        </p:txBody>
      </p:sp>
      <p:sp>
        <p:nvSpPr>
          <p:cNvPr id="11" name="Title 10"/>
          <p:cNvSpPr>
            <a:spLocks noGrp="1"/>
          </p:cNvSpPr>
          <p:nvPr>
            <p:ph type="title"/>
          </p:nvPr>
        </p:nvSpPr>
        <p:spPr/>
        <p:txBody>
          <a:bodyPr/>
          <a:lstStyle/>
          <a:p>
            <a:pPr lvl="0"/>
            <a:r>
              <a:rPr lang="en-US" dirty="0" smtClean="0"/>
              <a:t>Technical Assistance Available</a:t>
            </a:r>
            <a:endParaRPr lang="en-US" dirty="0"/>
          </a:p>
        </p:txBody>
      </p:sp>
      <p:pic>
        <p:nvPicPr>
          <p:cNvPr id="21" name="Audio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09289487"/>
      </p:ext>
    </p:extLst>
  </p:cSld>
  <p:clrMapOvr>
    <a:masterClrMapping/>
  </p:clrMapOvr>
  <p:transition advTm="16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4343400" y="914401"/>
            <a:ext cx="4648200" cy="4876800"/>
          </a:xfrm>
        </p:spPr>
        <p:txBody>
          <a:bodyPr/>
          <a:lstStyle/>
          <a:p>
            <a:pPr>
              <a:spcAft>
                <a:spcPts val="1800"/>
              </a:spcAft>
            </a:pPr>
            <a:r>
              <a:rPr lang="en-US" dirty="0" smtClean="0"/>
              <a:t>Biological</a:t>
            </a:r>
          </a:p>
          <a:p>
            <a:pPr lvl="1">
              <a:spcAft>
                <a:spcPts val="1800"/>
              </a:spcAft>
            </a:pPr>
            <a:r>
              <a:rPr lang="en-US" dirty="0" smtClean="0"/>
              <a:t>WDFW Area Habitat Biologists</a:t>
            </a:r>
            <a:endParaRPr lang="en-US" dirty="0" smtClean="0">
              <a:solidFill>
                <a:srgbClr val="C00000"/>
              </a:solidFill>
            </a:endParaRPr>
          </a:p>
          <a:p>
            <a:pPr lvl="1">
              <a:spcAft>
                <a:spcPts val="1800"/>
              </a:spcAft>
            </a:pPr>
            <a:r>
              <a:rPr lang="en-US" dirty="0" smtClean="0"/>
              <a:t>WDFW Area Fish Biologists</a:t>
            </a:r>
          </a:p>
          <a:p>
            <a:pPr lvl="1">
              <a:spcAft>
                <a:spcPts val="1800"/>
              </a:spcAft>
            </a:pPr>
            <a:r>
              <a:rPr lang="en-US" dirty="0" smtClean="0"/>
              <a:t>WDFW Area Wildlife Biologists</a:t>
            </a:r>
            <a:endParaRPr lang="en-US" dirty="0" smtClean="0">
              <a:solidFill>
                <a:srgbClr val="C00000"/>
              </a:solidFill>
            </a:endParaRPr>
          </a:p>
          <a:p>
            <a:pPr marL="0" lvl="1" indent="0">
              <a:spcAft>
                <a:spcPts val="1800"/>
              </a:spcAft>
              <a:buNone/>
            </a:pPr>
            <a:endParaRPr lang="en-US" sz="2400" dirty="0" smtClean="0">
              <a:solidFill>
                <a:srgbClr val="C00000"/>
              </a:solidFill>
            </a:endParaRPr>
          </a:p>
          <a:p>
            <a:pPr marL="0" lvl="1" indent="0">
              <a:spcAft>
                <a:spcPts val="1800"/>
              </a:spcAft>
              <a:buNone/>
            </a:pPr>
            <a:r>
              <a:rPr lang="en-US" dirty="0" smtClean="0"/>
              <a:t> </a:t>
            </a:r>
            <a:endParaRPr lang="en-US" dirty="0"/>
          </a:p>
        </p:txBody>
      </p:sp>
      <p:sp>
        <p:nvSpPr>
          <p:cNvPr id="8" name="Title 7"/>
          <p:cNvSpPr>
            <a:spLocks noGrp="1"/>
          </p:cNvSpPr>
          <p:nvPr>
            <p:ph type="title"/>
          </p:nvPr>
        </p:nvSpPr>
        <p:spPr/>
        <p:txBody>
          <a:bodyPr/>
          <a:lstStyle/>
          <a:p>
            <a:r>
              <a:rPr lang="en-US" dirty="0" smtClean="0"/>
              <a:t>Technical Assistance Available</a:t>
            </a:r>
            <a:endParaRPr lang="en-US" dirty="0"/>
          </a:p>
        </p:txBody>
      </p:sp>
      <p:sp>
        <p:nvSpPr>
          <p:cNvPr id="2" name="Content Placeholder 1"/>
          <p:cNvSpPr>
            <a:spLocks noGrp="1"/>
          </p:cNvSpPr>
          <p:nvPr>
            <p:ph sz="quarter" idx="11"/>
          </p:nvPr>
        </p:nvSpPr>
        <p:spPr>
          <a:xfrm>
            <a:off x="0" y="6204280"/>
            <a:ext cx="3200400" cy="348919"/>
          </a:xfrm>
        </p:spPr>
        <p:txBody>
          <a:bodyPr/>
          <a:lstStyle/>
          <a:p>
            <a:r>
              <a:rPr lang="en-US" dirty="0" smtClean="0"/>
              <a:t>Kick Net Sampling Issaquah Creek, (King County Log Cabin property)</a:t>
            </a:r>
          </a:p>
          <a:p>
            <a:endParaRPr lang="en-US" dirty="0"/>
          </a:p>
        </p:txBody>
      </p:sp>
      <p:pic>
        <p:nvPicPr>
          <p:cNvPr id="9" name="Picture 2" descr="kickne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28600" y="1066800"/>
            <a:ext cx="3925614" cy="4953000"/>
          </a:xfrm>
          <a:prstGeom prst="rect">
            <a:avLst/>
          </a:prstGeom>
          <a:noFill/>
          <a:ln w="9525">
            <a:noFill/>
            <a:miter lim="800000"/>
            <a:headEnd/>
            <a:tailEnd/>
          </a:ln>
        </p:spPr>
      </p:pic>
      <p:pic>
        <p:nvPicPr>
          <p:cNvPr id="20" name="Audio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93827545"/>
      </p:ext>
    </p:extLst>
  </p:cSld>
  <p:clrMapOvr>
    <a:masterClrMapping/>
  </p:clrMapOvr>
  <p:transition advTm="587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Technical Assistance Available</a:t>
            </a:r>
            <a:endParaRPr lang="en-US" dirty="0"/>
          </a:p>
        </p:txBody>
      </p:sp>
      <p:sp>
        <p:nvSpPr>
          <p:cNvPr id="138243" name="Rectangle 3"/>
          <p:cNvSpPr>
            <a:spLocks noGrp="1" noChangeArrowheads="1"/>
          </p:cNvSpPr>
          <p:nvPr>
            <p:ph idx="1"/>
          </p:nvPr>
        </p:nvSpPr>
        <p:spPr/>
        <p:txBody>
          <a:bodyPr/>
          <a:lstStyle/>
          <a:p>
            <a:pPr>
              <a:spcAft>
                <a:spcPts val="1200"/>
              </a:spcAft>
            </a:pPr>
            <a:r>
              <a:rPr lang="en-US" dirty="0" smtClean="0"/>
              <a:t>Fish Screening (WDFW Web site)</a:t>
            </a:r>
          </a:p>
          <a:p>
            <a:pPr marL="65088" lvl="2" indent="0">
              <a:spcAft>
                <a:spcPts val="1200"/>
              </a:spcAft>
              <a:buNone/>
            </a:pPr>
            <a:r>
              <a:rPr lang="en-US" dirty="0" smtClean="0">
                <a:hlinkClick r:id="rId5"/>
              </a:rPr>
              <a:t>www.wdfw.wa.gov/conservation/habitat/planning/screening/</a:t>
            </a:r>
            <a:endParaRPr lang="en-US" dirty="0" smtClean="0"/>
          </a:p>
          <a:p>
            <a:pPr>
              <a:spcAft>
                <a:spcPts val="1200"/>
              </a:spcAft>
            </a:pPr>
            <a:r>
              <a:rPr lang="en-US" dirty="0" smtClean="0"/>
              <a:t>Fish Passage (WDFW Web site)</a:t>
            </a:r>
          </a:p>
          <a:p>
            <a:pPr marL="65088" lvl="2" indent="0">
              <a:spcAft>
                <a:spcPts val="1200"/>
              </a:spcAft>
              <a:buNone/>
            </a:pPr>
            <a:r>
              <a:rPr lang="en-US" dirty="0" smtClean="0">
                <a:hlinkClick r:id="rId6"/>
              </a:rPr>
              <a:t>www.wdfw.wa.gov/conservation/habitat/fish_passage/</a:t>
            </a:r>
            <a:endParaRPr lang="en-US" dirty="0" smtClean="0">
              <a:hlinkClick r:id="rId7"/>
            </a:endParaRPr>
          </a:p>
          <a:p>
            <a:pPr>
              <a:spcAft>
                <a:spcPts val="1200"/>
              </a:spcAft>
            </a:pPr>
            <a:r>
              <a:rPr lang="en-US" dirty="0" smtClean="0"/>
              <a:t>Fish Passage Barrier and Surface Water Diversion Screening Assessment and Prioritization Manual</a:t>
            </a:r>
          </a:p>
          <a:p>
            <a:pPr marL="65088" lvl="2" indent="0">
              <a:spcAft>
                <a:spcPts val="1200"/>
              </a:spcAft>
              <a:buNone/>
            </a:pPr>
            <a:r>
              <a:rPr lang="en-US" dirty="0" smtClean="0">
                <a:hlinkClick r:id="rId8"/>
              </a:rPr>
              <a:t>www.wdfw.wa.gov/publications/pub.php?id=00061</a:t>
            </a:r>
            <a:endParaRPr lang="en-US" dirty="0" smtClean="0">
              <a:hlinkClick r:id="rId7"/>
            </a:endParaRPr>
          </a:p>
          <a:p>
            <a:pPr lvl="1">
              <a:spcAft>
                <a:spcPts val="1200"/>
              </a:spcAft>
            </a:pP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94773723"/>
      </p:ext>
    </p:extLst>
  </p:cSld>
  <p:clrMapOvr>
    <a:masterClrMapping/>
  </p:clrMapOvr>
  <p:transition advTm="505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00A3D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1D5ABF9177194AA293BDAE0AE6ED26" ma:contentTypeVersion="0" ma:contentTypeDescription="Create a new document." ma:contentTypeScope="" ma:versionID="c6264cfbb7acb54da4393017300f69f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151F89-6968-4147-B828-DAD8724DC072}">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93AA6856-9915-498F-956B-0549E520864F}">
  <ds:schemaRefs>
    <ds:schemaRef ds:uri="http://schemas.microsoft.com/sharepoint/v3/contenttype/forms"/>
  </ds:schemaRefs>
</ds:datastoreItem>
</file>

<file path=customXml/itemProps3.xml><?xml version="1.0" encoding="utf-8"?>
<ds:datastoreItem xmlns:ds="http://schemas.openxmlformats.org/officeDocument/2006/customXml" ds:itemID="{C63158A2-7F73-4E38-BA56-B6585EF51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21083</TotalTime>
  <Words>616</Words>
  <Application>Microsoft Office PowerPoint</Application>
  <PresentationFormat>On-screen Show (4:3)</PresentationFormat>
  <Paragraphs>67</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Times New Roman</vt:lpstr>
      <vt:lpstr>Trebuchet MS</vt:lpstr>
      <vt:lpstr>Wingdings</vt:lpstr>
      <vt:lpstr>Office Theme</vt:lpstr>
      <vt:lpstr>Successful Applicant Workshop Agenda</vt:lpstr>
      <vt:lpstr>Technical Assistance Available</vt:lpstr>
      <vt:lpstr>Technical Assistance Available</vt:lpstr>
      <vt:lpstr>Technical Assistance Available</vt:lpstr>
      <vt:lpstr>Technical Assistance Available</vt:lpstr>
      <vt:lpstr>Technical Assistance Available</vt:lpstr>
    </vt:vector>
  </TitlesOfParts>
  <Company>Interagency Committee for Outdoor Recreation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Recovery Funding Board</dc:title>
  <dc:creator>Interagency Committee for</dc:creator>
  <cp:lastModifiedBy>Euliss, Bob (RCO)</cp:lastModifiedBy>
  <cp:revision>1985</cp:revision>
  <cp:lastPrinted>2013-03-13T16:20:53Z</cp:lastPrinted>
  <dcterms:created xsi:type="dcterms:W3CDTF">2001-05-31T21:37:38Z</dcterms:created>
  <dcterms:modified xsi:type="dcterms:W3CDTF">2015-01-16T19:05:34Z</dcterms:modified>
</cp:coreProperties>
</file>